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1pPr>
    <a:lvl2pPr marL="0" marR="0" indent="4572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2pPr>
    <a:lvl3pPr marL="0" marR="0" indent="9144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3pPr>
    <a:lvl4pPr marL="0" marR="0" indent="13716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4pPr>
    <a:lvl5pPr marL="0" marR="0" indent="18288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5pPr>
    <a:lvl6pPr marL="0" marR="0" indent="22860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6pPr>
    <a:lvl7pPr marL="0" marR="0" indent="27432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7pPr>
    <a:lvl8pPr marL="0" marR="0" indent="32004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8pPr>
    <a:lvl9pPr marL="0" marR="0" indent="365760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ff" i="off">
        <a:font>
          <a:latin typeface="Graphik Medium"/>
          <a:ea typeface="Graphik Medium"/>
          <a:cs typeface="Graphik Medium"/>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381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b="def" i="def"/>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381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1E98FD"/>
                    </a:gs>
                    <a:gs pos="100000">
                      <a:srgbClr val="FF00F7"/>
                    </a:gs>
                  </a:gsLst>
                  <a:lin ang="3960000" scaled="0"/>
                </a:gradFill>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latin typeface="Graphik Medium"/>
                <a:ea typeface="Graphik Medium"/>
                <a:cs typeface="Graphik Medium"/>
                <a:sym typeface="Graphik Medium"/>
              </a:defRPr>
            </a:lvl1pPr>
            <a:lvl2pPr marL="0" indent="0" algn="ctr" defTabSz="825500">
              <a:spcBef>
                <a:spcPts val="0"/>
              </a:spcBef>
              <a:buClrTx/>
              <a:buSzTx/>
              <a:buNone/>
              <a:defRPr sz="6400">
                <a:latin typeface="Graphik Medium"/>
                <a:ea typeface="Graphik Medium"/>
                <a:cs typeface="Graphik Medium"/>
                <a:sym typeface="Graphik Medium"/>
              </a:defRPr>
            </a:lvl2pPr>
            <a:lvl3pPr marL="0" indent="0" algn="ctr" defTabSz="825500">
              <a:spcBef>
                <a:spcPts val="0"/>
              </a:spcBef>
              <a:buClrTx/>
              <a:buSzTx/>
              <a:buNone/>
              <a:defRPr sz="6400">
                <a:latin typeface="Graphik Medium"/>
                <a:ea typeface="Graphik Medium"/>
                <a:cs typeface="Graphik Medium"/>
                <a:sym typeface="Graphik Medium"/>
              </a:defRPr>
            </a:lvl3pPr>
            <a:lvl4pPr marL="0" indent="0" algn="ctr" defTabSz="825500">
              <a:spcBef>
                <a:spcPts val="0"/>
              </a:spcBef>
              <a:buClrTx/>
              <a:buSzTx/>
              <a:buNone/>
              <a:defRPr sz="6400">
                <a:latin typeface="Graphik Medium"/>
                <a:ea typeface="Graphik Medium"/>
                <a:cs typeface="Graphik Medium"/>
                <a:sym typeface="Graphik Medium"/>
              </a:defRPr>
            </a:lvl4pPr>
            <a:lvl5pPr marL="0" indent="0" algn="ctr" defTabSz="825500">
              <a:spcBef>
                <a:spcPts val="0"/>
              </a:spcBef>
              <a:buClrTx/>
              <a:buSzTx/>
              <a:buNone/>
              <a:defRPr sz="6400">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prstGeom prst="rect">
            <a:avLst/>
          </a:prstGeom>
        </p:spPr>
        <p:txBody>
          <a:bodyPr/>
          <a:lstStyle/>
          <a:p>
            <a:pPr/>
            <a:r>
              <a:t>Slide Title</a:t>
            </a:r>
          </a:p>
        </p:txBody>
      </p:sp>
      <p:sp>
        <p:nvSpPr>
          <p:cNvPr id="10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10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buClrTx/>
              <a:buSzTx/>
              <a:buNone/>
              <a:defRPr spc="-55" sz="5500"/>
            </a:lvl1pPr>
            <a:lvl2pPr marL="0" indent="457200" defTabSz="825500">
              <a:buClrTx/>
              <a:buSzTx/>
              <a:buNone/>
              <a:defRPr spc="-55" sz="5500"/>
            </a:lvl2pPr>
            <a:lvl3pPr marL="0" indent="914400" defTabSz="825500">
              <a:buClrTx/>
              <a:buSzTx/>
              <a:buNone/>
              <a:defRPr spc="-55" sz="5500"/>
            </a:lvl3pPr>
            <a:lvl4pPr marL="0" indent="1371600" defTabSz="825500">
              <a:buClrTx/>
              <a:buSzTx/>
              <a:buNone/>
              <a:defRPr spc="-55" sz="5500"/>
            </a:lvl4pPr>
            <a:lvl5pPr marL="0" indent="1828800" defTabSz="825500">
              <a:buClrTx/>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70000" y="4927600"/>
            <a:ext cx="21844000" cy="3902869"/>
          </a:xfrm>
          <a:prstGeom prst="rect">
            <a:avLst/>
          </a:prstGeom>
        </p:spPr>
        <p:txBody>
          <a:bodyPr anchor="ctr"/>
          <a:lstStyle>
            <a:lvl1pPr marL="0" indent="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1E98FD"/>
                    </a:gs>
                    <a:gs pos="100000">
                      <a:srgbClr val="FF00F7"/>
                    </a:gs>
                  </a:gsLst>
                  <a:lin ang="396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1pPr>
            <a:lvl2pPr marL="0" indent="4572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2pPr>
            <a:lvl3pPr marL="0" indent="9144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3pPr>
            <a:lvl4pPr marL="0" indent="13716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4pPr>
            <a:lvl5pPr marL="0" indent="1828800" algn="ctr" defTabSz="2438338">
              <a:lnSpc>
                <a:spcPct val="80000"/>
              </a:lnSpc>
              <a:spcBef>
                <a:spcPts val="0"/>
              </a:spcBef>
              <a:buClrTx/>
              <a:buSzTx/>
              <a:buNone/>
              <a:defRPr spc="-448" sz="22400">
                <a:gradFill flip="none" rotWithShape="1">
                  <a:gsLst>
                    <a:gs pos="0">
                      <a:srgbClr val="1E98FD"/>
                    </a:gs>
                    <a:gs pos="100000">
                      <a:srgbClr val="FF00F7"/>
                    </a:gs>
                  </a:gsLst>
                  <a:lin ang="3960000" scaled="0"/>
                </a:gradFill>
                <a:latin typeface="+mn-lt"/>
                <a:ea typeface="+mn-ea"/>
                <a:cs typeface="+mn-cs"/>
                <a:sym typeface="Graphik Semibold"/>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latin typeface="Graphik Medium"/>
                <a:ea typeface="Graphik Medium"/>
                <a:cs typeface="Graphik Medium"/>
                <a:sym typeface="Graphik Medium"/>
              </a:defRPr>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latin typeface="Graphik Medium"/>
                <a:ea typeface="Graphik Medium"/>
                <a:cs typeface="Graphik Medium"/>
                <a:sym typeface="Graphik Medium"/>
              </a:defRPr>
            </a:lvl1pPr>
          </a:lstStyle>
          <a:p>
            <a:pPr/>
            <a:r>
              <a:t>Attribution</a:t>
            </a:r>
          </a:p>
        </p:txBody>
      </p:sp>
      <p:sp>
        <p:nvSpPr>
          <p:cNvPr id="136" name="Body Level One…"/>
          <p:cNvSpPr txBox="1"/>
          <p:nvPr>
            <p:ph type="body" sz="half" idx="1" hasCustomPrompt="1"/>
          </p:nvPr>
        </p:nvSpPr>
        <p:spPr>
          <a:xfrm>
            <a:off x="1270000" y="5141969"/>
            <a:ext cx="21844000" cy="343019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542E"/>
                    </a:gs>
                  </a:gsLst>
                  <a:lin ang="396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Two jellyfish against a pink background"/>
          <p:cNvSpPr/>
          <p:nvPr>
            <p:ph type="pic" sz="half" idx="21"/>
          </p:nvPr>
        </p:nvSpPr>
        <p:spPr>
          <a:xfrm>
            <a:off x="12192000" y="4813300"/>
            <a:ext cx="12192000" cy="9207945"/>
          </a:xfrm>
          <a:prstGeom prst="rect">
            <a:avLst/>
          </a:prstGeom>
        </p:spPr>
        <p:txBody>
          <a:bodyPr lIns="91439" tIns="45719" rIns="91439" bIns="45719">
            <a:noAutofit/>
          </a:bodyPr>
          <a:lstStyle/>
          <a:p>
            <a:pPr/>
          </a:p>
        </p:txBody>
      </p:sp>
      <p:sp>
        <p:nvSpPr>
          <p:cNvPr id="145" name="Two jellyfish touching against a dark blue background"/>
          <p:cNvSpPr/>
          <p:nvPr>
            <p:ph type="pic" sz="half" idx="22"/>
          </p:nvPr>
        </p:nvSpPr>
        <p:spPr>
          <a:xfrm>
            <a:off x="12192000" y="-628650"/>
            <a:ext cx="12192000" cy="8128000"/>
          </a:xfrm>
          <a:prstGeom prst="rect">
            <a:avLst/>
          </a:prstGeom>
        </p:spPr>
        <p:txBody>
          <a:bodyPr lIns="91439" tIns="45719" rIns="91439" bIns="45719">
            <a:noAutofit/>
          </a:bodyPr>
          <a:lstStyle/>
          <a:p>
            <a:pPr/>
          </a:p>
        </p:txBody>
      </p:sp>
      <p:sp>
        <p:nvSpPr>
          <p:cNvPr id="146" name="Two jellyfish against a blue background"/>
          <p:cNvSpPr/>
          <p:nvPr>
            <p:ph type="pic" idx="23"/>
          </p:nvPr>
        </p:nvSpPr>
        <p:spPr>
          <a:xfrm>
            <a:off x="-4203700" y="0"/>
            <a:ext cx="20574000" cy="137160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4" name="Two jellyfish touching against a dark blue background"/>
          <p:cNvSpPr/>
          <p:nvPr>
            <p:ph type="pic" idx="21"/>
          </p:nvPr>
        </p:nvSpPr>
        <p:spPr>
          <a:xfrm>
            <a:off x="0" y="-1270000"/>
            <a:ext cx="24384000" cy="16256001"/>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Two jellyfish touching against a dark blue background"/>
          <p:cNvSpPr/>
          <p:nvPr>
            <p:ph type="pic" idx="21"/>
          </p:nvPr>
        </p:nvSpPr>
        <p:spPr>
          <a:xfrm>
            <a:off x="0" y="-1270000"/>
            <a:ext cx="24384000" cy="16256001"/>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FFFFFF"/>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solidFill>
                  <a:srgbClr val="FFFFFF"/>
                </a:solidFill>
              </a:defRPr>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FFFFFF"/>
                </a:solidFill>
                <a:latin typeface="Graphik Medium"/>
                <a:ea typeface="Graphik Medium"/>
                <a:cs typeface="Graphik Medium"/>
                <a:sym typeface="Graphik Medium"/>
              </a:defRPr>
            </a:lvl1pPr>
            <a:lvl2pPr marL="0" indent="0" algn="ctr" defTabSz="825500">
              <a:spcBef>
                <a:spcPts val="0"/>
              </a:spcBef>
              <a:buClrTx/>
              <a:buSzTx/>
              <a:buNone/>
              <a:defRPr sz="6400">
                <a:solidFill>
                  <a:srgbClr val="FFFFFF"/>
                </a:solidFill>
                <a:latin typeface="Graphik Medium"/>
                <a:ea typeface="Graphik Medium"/>
                <a:cs typeface="Graphik Medium"/>
                <a:sym typeface="Graphik Medium"/>
              </a:defRPr>
            </a:lvl2pPr>
            <a:lvl3pPr marL="0" indent="0" algn="ctr" defTabSz="825500">
              <a:spcBef>
                <a:spcPts val="0"/>
              </a:spcBef>
              <a:buClrTx/>
              <a:buSzTx/>
              <a:buNone/>
              <a:defRPr sz="6400">
                <a:solidFill>
                  <a:srgbClr val="FFFFFF"/>
                </a:solidFill>
                <a:latin typeface="Graphik Medium"/>
                <a:ea typeface="Graphik Medium"/>
                <a:cs typeface="Graphik Medium"/>
                <a:sym typeface="Graphik Medium"/>
              </a:defRPr>
            </a:lvl3pPr>
            <a:lvl4pPr marL="0" indent="0" algn="ctr" defTabSz="825500">
              <a:spcBef>
                <a:spcPts val="0"/>
              </a:spcBef>
              <a:buClrTx/>
              <a:buSzTx/>
              <a:buNone/>
              <a:defRPr sz="6400">
                <a:solidFill>
                  <a:srgbClr val="FFFFFF"/>
                </a:solidFill>
                <a:latin typeface="Graphik Medium"/>
                <a:ea typeface="Graphik Medium"/>
                <a:cs typeface="Graphik Medium"/>
                <a:sym typeface="Graphik Medium"/>
              </a:defRPr>
            </a:lvl4pPr>
            <a:lvl5pPr marL="0" indent="0" algn="ctr" defTabSz="825500">
              <a:spcBef>
                <a:spcPts val="0"/>
              </a:spcBef>
              <a:buClrTx/>
              <a:buSzTx/>
              <a:buNone/>
              <a:defRPr sz="6400">
                <a:solidFill>
                  <a:srgbClr val="FFFFFF"/>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Two jellyfish against a blue background"/>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5108"/>
            <a:ext cx="9652000" cy="3200203"/>
          </a:xfrm>
          <a:prstGeom prst="rect">
            <a:avLst/>
          </a:prstGeom>
        </p:spPr>
        <p:txBody>
          <a:bodyPr/>
          <a:lstStyle>
            <a:lvl1pPr>
              <a:defRPr>
                <a:gradFill flip="none" rotWithShape="1">
                  <a:gsLst>
                    <a:gs pos="0">
                      <a:srgbClr val="FF00D8"/>
                    </a:gs>
                    <a:gs pos="100000">
                      <a:srgbClr val="FF542E"/>
                    </a:gs>
                  </a:gsLst>
                  <a:lin ang="3960000" scaled="0"/>
                </a:gradFill>
              </a:defRPr>
            </a:lvl1p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vl2pPr marL="0" indent="457200" algn="ctr" defTabSz="825500">
              <a:spcBef>
                <a:spcPts val="0"/>
              </a:spcBef>
              <a:buClrTx/>
              <a:buSzTx/>
              <a:buNone/>
              <a:defRPr sz="5400">
                <a:latin typeface="Graphik Medium"/>
                <a:ea typeface="Graphik Medium"/>
                <a:cs typeface="Graphik Medium"/>
                <a:sym typeface="Graphik Medium"/>
              </a:defRPr>
            </a:lvl2pPr>
            <a:lvl3pPr marL="0" indent="914400" algn="ctr" defTabSz="825500">
              <a:spcBef>
                <a:spcPts val="0"/>
              </a:spcBef>
              <a:buClrTx/>
              <a:buSzTx/>
              <a:buNone/>
              <a:defRPr sz="5400">
                <a:latin typeface="Graphik Medium"/>
                <a:ea typeface="Graphik Medium"/>
                <a:cs typeface="Graphik Medium"/>
                <a:sym typeface="Graphik Medium"/>
              </a:defRPr>
            </a:lvl3pPr>
            <a:lvl4pPr marL="0" indent="1371600" algn="ctr" defTabSz="825500">
              <a:spcBef>
                <a:spcPts val="0"/>
              </a:spcBef>
              <a:buClrTx/>
              <a:buSzTx/>
              <a:buNone/>
              <a:defRPr sz="5400">
                <a:latin typeface="Graphik Medium"/>
                <a:ea typeface="Graphik Medium"/>
                <a:cs typeface="Graphik Medium"/>
                <a:sym typeface="Graphik Medium"/>
              </a:defRPr>
            </a:lvl4pPr>
            <a:lvl5pPr marL="0" indent="1828800" algn="ctr" defTabSz="825500">
              <a:spcBef>
                <a:spcPts val="0"/>
              </a:spcBef>
              <a:buClrTx/>
              <a:buSzTx/>
              <a:buNone/>
              <a:defRPr sz="5400">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Two jellyfish against a pink background"/>
          <p:cNvSpPr/>
          <p:nvPr>
            <p:ph type="pic" idx="21"/>
          </p:nvPr>
        </p:nvSpPr>
        <p:spPr>
          <a:xfrm>
            <a:off x="10185400" y="0"/>
            <a:ext cx="18161000" cy="13716000"/>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7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73" name="Slide Subtitle"/>
          <p:cNvSpPr txBox="1"/>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Title"/>
          <p:cNvSpPr txBox="1"/>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pPr/>
            <a:r>
              <a:t>Slide Title</a:t>
            </a:r>
          </a:p>
        </p:txBody>
      </p:sp>
      <p:sp>
        <p:nvSpPr>
          <p:cNvPr id="8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83" name="Slide Subtitle"/>
          <p:cNvSpPr txBox="1"/>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 Medium"/>
                <a:ea typeface="Graphik Medium"/>
                <a:cs typeface="Graphik Medium"/>
                <a:sym typeface="Graphik Medium"/>
              </a:defRPr>
            </a:lvl1pPr>
          </a:lstStyle>
          <a:p>
            <a:pPr/>
            <a:r>
              <a:t>Slide Subtitle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FF00D8"/>
                    </a:gs>
                    <a:gs pos="100000">
                      <a:srgbClr val="FF542E"/>
                    </a:gs>
                  </a:gsLst>
                  <a:lin ang="3960000" scaled="0"/>
                </a:gradFill>
              </a:defRPr>
            </a:lvl1pPr>
          </a:lstStyle>
          <a:p>
            <a:pPr/>
            <a:r>
              <a:t>Section Title</a:t>
            </a: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b="0" baseline="0" cap="none" i="0" spc="-252" strike="noStrike" sz="8400" u="none">
          <a:solidFill>
            <a:srgbClr val="000000"/>
          </a:soli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000000"/>
        </a:buClr>
        <a:buSzPct val="100000"/>
        <a:buFontTx/>
        <a:buChar char="•"/>
        <a:tabLst/>
        <a:defRPr b="0" baseline="0" cap="none" i="0" spc="0" strike="noStrike" sz="4800" u="none">
          <a:solidFill>
            <a:srgbClr val="000000"/>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image" Target="../media/image1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 Id="rId3" Type="http://schemas.openxmlformats.org/officeDocument/2006/relationships/image" Target="../media/image16.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link.springer.com/chapter/10.1007/0-387-25465-X_9" TargetMode="External"/><Relationship Id="rId3" Type="http://schemas.openxmlformats.org/officeDocument/2006/relationships/hyperlink" Target="https://www.emerald.com/insight/content/doi/10.1108/tqm-11-2012-0092/full/html" TargetMode="External"/><Relationship Id="rId4" Type="http://schemas.openxmlformats.org/officeDocument/2006/relationships/hyperlink" Target="https://www.researchgate.net/publication/365668845_An_Overview_of_Data_Analysis_and_Interpretations_in_Research" TargetMode="External"/><Relationship Id="rId5" Type="http://schemas.openxmlformats.org/officeDocument/2006/relationships/hyperlink" Target="https://pmc.ncbi.nlm.nih.gov/articles/PMC8274472/"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hyperlink" Target="https://github.com/samanth-777/Airplane-satisfaction-data-science-project.git"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kaggle.com/datasets/teejmahal20/airline-passenger-satisfaction"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1" name="UNDERSTANDING AIRLINE PASSENGER SATISFACTION THROUGH DATA-DRIVEN ANALYSIS"/>
          <p:cNvSpPr txBox="1"/>
          <p:nvPr>
            <p:ph type="ctrTitle"/>
          </p:nvPr>
        </p:nvSpPr>
        <p:spPr>
          <a:prstGeom prst="rect">
            <a:avLst/>
          </a:prstGeom>
        </p:spPr>
        <p:txBody>
          <a:bodyPr/>
          <a:lstStyle>
            <a:lvl1pPr defTabSz="1658070">
              <a:defRPr spc="-236" sz="7887"/>
            </a:lvl1pPr>
          </a:lstStyle>
          <a:p>
            <a:pPr/>
            <a:r>
              <a:t>UNDERSTANDING AIRLINE PASSENGER SATISFACTION THROUGH DATA-DRIVEN ANALYSIS</a:t>
            </a:r>
          </a:p>
        </p:txBody>
      </p:sp>
      <p:sp>
        <p:nvSpPr>
          <p:cNvPr id="172" name="SAMANTH MADHESH"/>
          <p:cNvSpPr txBox="1"/>
          <p:nvPr>
            <p:ph type="body" idx="21"/>
          </p:nvPr>
        </p:nvSpPr>
        <p:spPr>
          <a:xfrm>
            <a:off x="1270000" y="11584792"/>
            <a:ext cx="21844000" cy="694056"/>
          </a:xfrm>
          <a:prstGeom prst="rect">
            <a:avLst/>
          </a:prstGeom>
          <a:extLst>
            <a:ext uri="{C572A759-6A51-4108-AA02-DFA0A04FC94B}">
              <ma14:wrappingTextBoxFlag xmlns:ma14="http://schemas.microsoft.com/office/mac/drawingml/2011/main" val="1"/>
            </a:ext>
          </a:extLst>
        </p:spPr>
        <p:txBody>
          <a:bodyPr/>
          <a:lstStyle/>
          <a:p>
            <a:pPr/>
            <a:r>
              <a:t>SAMANTH MADHESH </a:t>
            </a:r>
          </a:p>
        </p:txBody>
      </p:sp>
      <p:sp>
        <p:nvSpPr>
          <p:cNvPr id="173" name="INFOST 582G FINAL PROJECT"/>
          <p:cNvSpPr txBox="1"/>
          <p:nvPr>
            <p:ph type="subTitle" sz="quarter" idx="1"/>
          </p:nvPr>
        </p:nvSpPr>
        <p:spPr>
          <a:xfrm>
            <a:off x="1269999" y="7767866"/>
            <a:ext cx="21844001" cy="2512353"/>
          </a:xfrm>
          <a:prstGeom prst="rect">
            <a:avLst/>
          </a:prstGeom>
        </p:spPr>
        <p:txBody>
          <a:bodyPr/>
          <a:lstStyle/>
          <a:p>
            <a:pPr/>
            <a:r>
              <a:t>INFOST 582G FINAL PROJECT </a:t>
            </a:r>
          </a:p>
        </p:txBody>
      </p:sp>
      <p:sp>
        <p:nvSpPr>
          <p:cNvPr id="174" name="MAY 11, 2025"/>
          <p:cNvSpPr txBox="1"/>
          <p:nvPr/>
        </p:nvSpPr>
        <p:spPr>
          <a:xfrm>
            <a:off x="1270000" y="12165597"/>
            <a:ext cx="21844000" cy="69405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ctr" defTabSz="825500">
              <a:spcBef>
                <a:spcPts val="0"/>
              </a:spcBef>
              <a:defRPr sz="3500">
                <a:latin typeface="Graphik Medium"/>
                <a:ea typeface="Graphik Medium"/>
                <a:cs typeface="Graphik Medium"/>
                <a:sym typeface="Graphik Medium"/>
              </a:defRPr>
            </a:lvl1pPr>
          </a:lstStyle>
          <a:p>
            <a:pPr/>
            <a:r>
              <a:t>MAY 11, 2025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6" name="EXPLORATORY DATA ANALYSIS (EDA)"/>
          <p:cNvSpPr txBox="1"/>
          <p:nvPr>
            <p:ph type="title"/>
          </p:nvPr>
        </p:nvSpPr>
        <p:spPr>
          <a:xfrm>
            <a:off x="1270000" y="2926989"/>
            <a:ext cx="21844000" cy="1557438"/>
          </a:xfrm>
          <a:prstGeom prst="rect">
            <a:avLst/>
          </a:prstGeom>
        </p:spPr>
        <p:txBody>
          <a:bodyPr/>
          <a:lstStyle/>
          <a:p>
            <a:pPr/>
            <a:r>
              <a:t>EXPLORATORY DATA ANALYSIS (EDA)</a:t>
            </a:r>
          </a:p>
        </p:txBody>
      </p:sp>
      <p:sp>
        <p:nvSpPr>
          <p:cNvPr id="207" name="To better understand the structure and behavior of the dataset, I conducted a series of visual and statistical analyses. These insights laid the foundation for feature selection and model development. Each plot uncovers hidden patterns that could directl"/>
          <p:cNvSpPr txBox="1"/>
          <p:nvPr>
            <p:ph type="body" idx="1"/>
          </p:nvPr>
        </p:nvSpPr>
        <p:spPr>
          <a:xfrm>
            <a:off x="1269999" y="6186013"/>
            <a:ext cx="21844001" cy="8432801"/>
          </a:xfrm>
          <a:prstGeom prst="rect">
            <a:avLst/>
          </a:prstGeom>
        </p:spPr>
        <p:txBody>
          <a:bodyPr/>
          <a:lstStyle>
            <a:lvl1pPr marL="0" indent="0" algn="ctr">
              <a:buClrTx/>
              <a:buSzTx/>
              <a:buNone/>
              <a:defRPr i="1" sz="4000"/>
            </a:lvl1pPr>
          </a:lstStyle>
          <a:p>
            <a:pPr/>
            <a:r>
              <a:t>To better understand the structure and behavior of the dataset, I conducted a series of visual and statistical analyses. These insights laid the foundation for feature selection and model development. Each plot uncovers hidden patterns that could directly influence passenger satisfaction.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EDA"/>
          <p:cNvSpPr txBox="1"/>
          <p:nvPr>
            <p:ph type="title"/>
          </p:nvPr>
        </p:nvSpPr>
        <p:spPr>
          <a:prstGeom prst="rect">
            <a:avLst/>
          </a:prstGeom>
        </p:spPr>
        <p:txBody>
          <a:bodyPr/>
          <a:lstStyle/>
          <a:p>
            <a:pPr/>
            <a:r>
              <a:t>EDA</a:t>
            </a:r>
          </a:p>
        </p:txBody>
      </p:sp>
      <p:sp>
        <p:nvSpPr>
          <p:cNvPr id="210" name="DISTRIBUTION OF PASSENGER SATISF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DISTRIBUTION OF PASSENGER SATISFACTION</a:t>
            </a:r>
          </a:p>
        </p:txBody>
      </p:sp>
      <p:sp>
        <p:nvSpPr>
          <p:cNvPr id="211" name="Understanding the distribution of the target variable is the first step in predictive modeling.…"/>
          <p:cNvSpPr txBox="1"/>
          <p:nvPr>
            <p:ph type="body" sz="half" idx="1"/>
          </p:nvPr>
        </p:nvSpPr>
        <p:spPr>
          <a:xfrm>
            <a:off x="1269999" y="4267199"/>
            <a:ext cx="11260188" cy="8432801"/>
          </a:xfrm>
          <a:prstGeom prst="rect">
            <a:avLst/>
          </a:prstGeom>
        </p:spPr>
        <p:txBody>
          <a:bodyPr/>
          <a:lstStyle/>
          <a:p>
            <a:pPr marL="0" indent="0" defTabSz="2170176">
              <a:spcBef>
                <a:spcPts val="2100"/>
              </a:spcBef>
              <a:buClrTx/>
              <a:buSzTx/>
              <a:buNone/>
              <a:defRPr sz="3559"/>
            </a:pPr>
            <a:r>
              <a:t>Understanding the distribution of the target variable is the first step in predictive modeling.</a:t>
            </a:r>
          </a:p>
          <a:p>
            <a:pPr marL="414443" indent="-414443" defTabSz="2170176">
              <a:spcBef>
                <a:spcPts val="2100"/>
              </a:spcBef>
              <a:defRPr sz="3559"/>
            </a:pPr>
            <a:r>
              <a:t>The satisfaction variable is binary, with two categories: "Satisfied" and "Neutral or Dissatisfied".</a:t>
            </a:r>
          </a:p>
          <a:p>
            <a:pPr marL="414443" indent="-414443" defTabSz="2170176">
              <a:spcBef>
                <a:spcPts val="2100"/>
              </a:spcBef>
              <a:defRPr sz="3559"/>
            </a:pPr>
            <a:r>
              <a:t>A bar plot revealed that a larger portion of passengers fall into the "Neutral or Dissatisfied" category.</a:t>
            </a:r>
          </a:p>
          <a:p>
            <a:pPr marL="414443" indent="-414443" defTabSz="2170176">
              <a:spcBef>
                <a:spcPts val="2100"/>
              </a:spcBef>
              <a:defRPr sz="3559"/>
            </a:pPr>
            <a:r>
              <a:t>This imbalance is important, as it can lead to biased models that favor the majority class.</a:t>
            </a:r>
          </a:p>
          <a:p>
            <a:pPr marL="414443" indent="-414443" defTabSz="2170176">
              <a:spcBef>
                <a:spcPts val="2100"/>
              </a:spcBef>
              <a:defRPr sz="3559"/>
            </a:pPr>
            <a:r>
              <a:t>This insight prompted the need for stratified sampling or accuracy-balanced evaluation metrics like precision, recall, and F1-score.</a:t>
            </a:r>
          </a:p>
        </p:txBody>
      </p:sp>
      <p:grpSp>
        <p:nvGrpSpPr>
          <p:cNvPr id="214" name="pasted-movie.png"/>
          <p:cNvGrpSpPr/>
          <p:nvPr/>
        </p:nvGrpSpPr>
        <p:grpSpPr>
          <a:xfrm>
            <a:off x="12649640" y="3927286"/>
            <a:ext cx="11056191" cy="8015497"/>
            <a:chOff x="0" y="0"/>
            <a:chExt cx="11056190" cy="8015496"/>
          </a:xfrm>
        </p:grpSpPr>
        <p:pic>
          <p:nvPicPr>
            <p:cNvPr id="213" name="pasted-movie.png" descr="pasted-movie.png"/>
            <p:cNvPicPr>
              <a:picLocks noChangeAspect="1"/>
            </p:cNvPicPr>
            <p:nvPr/>
          </p:nvPicPr>
          <p:blipFill>
            <a:blip r:embed="rId2">
              <a:extLst/>
            </a:blip>
            <a:stretch>
              <a:fillRect/>
            </a:stretch>
          </p:blipFill>
          <p:spPr>
            <a:xfrm>
              <a:off x="215900" y="139700"/>
              <a:ext cx="10624391" cy="7456697"/>
            </a:xfrm>
            <a:prstGeom prst="rect">
              <a:avLst/>
            </a:prstGeom>
            <a:ln>
              <a:noFill/>
            </a:ln>
            <a:effectLst/>
          </p:spPr>
        </p:pic>
        <p:pic>
          <p:nvPicPr>
            <p:cNvPr id="212" name="pasted-movie.png" descr="pasted-movie.png"/>
            <p:cNvPicPr>
              <a:picLocks noChangeAspect="0"/>
            </p:cNvPicPr>
            <p:nvPr/>
          </p:nvPicPr>
          <p:blipFill>
            <a:blip r:embed="rId3">
              <a:extLst/>
            </a:blip>
            <a:stretch>
              <a:fillRect/>
            </a:stretch>
          </p:blipFill>
          <p:spPr>
            <a:xfrm>
              <a:off x="0" y="0"/>
              <a:ext cx="11056191" cy="8015497"/>
            </a:xfrm>
            <a:prstGeom prst="rect">
              <a:avLst/>
            </a:prstGeom>
            <a:effectLst/>
          </p:spPr>
        </p:pic>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EDA"/>
          <p:cNvSpPr txBox="1"/>
          <p:nvPr>
            <p:ph type="title"/>
          </p:nvPr>
        </p:nvSpPr>
        <p:spPr>
          <a:prstGeom prst="rect">
            <a:avLst/>
          </a:prstGeom>
        </p:spPr>
        <p:txBody>
          <a:bodyPr/>
          <a:lstStyle/>
          <a:p>
            <a:pPr/>
            <a:r>
              <a:t>EDA</a:t>
            </a:r>
          </a:p>
        </p:txBody>
      </p:sp>
      <p:sp>
        <p:nvSpPr>
          <p:cNvPr id="217" name="FLIGHT DISTANCE VS SATISF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FLIGHT DISTANCE VS SATISFACTION</a:t>
            </a:r>
          </a:p>
        </p:txBody>
      </p:sp>
      <p:sp>
        <p:nvSpPr>
          <p:cNvPr id="218" name="Are long flights more satisfying, or are they just better staffed?…"/>
          <p:cNvSpPr txBox="1"/>
          <p:nvPr>
            <p:ph type="body" sz="half" idx="1"/>
          </p:nvPr>
        </p:nvSpPr>
        <p:spPr>
          <a:xfrm>
            <a:off x="1269999" y="4267199"/>
            <a:ext cx="11023368" cy="8432801"/>
          </a:xfrm>
          <a:prstGeom prst="rect">
            <a:avLst/>
          </a:prstGeom>
        </p:spPr>
        <p:txBody>
          <a:bodyPr/>
          <a:lstStyle/>
          <a:p>
            <a:pPr marL="0" indent="0" defTabSz="2170176">
              <a:spcBef>
                <a:spcPts val="2100"/>
              </a:spcBef>
              <a:buClrTx/>
              <a:buSzTx/>
              <a:buNone/>
              <a:defRPr sz="3559"/>
            </a:pPr>
            <a:r>
              <a:t>Are long flights more satisfying, or are they just better staffed?</a:t>
            </a:r>
          </a:p>
          <a:p>
            <a:pPr marL="497331" indent="-497331" defTabSz="2170176">
              <a:spcBef>
                <a:spcPts val="2100"/>
              </a:spcBef>
              <a:defRPr sz="3559"/>
            </a:pPr>
            <a:r>
              <a:t>A boxplot comparing satisfaction levels against flight distance uncovered a trend:</a:t>
            </a:r>
          </a:p>
          <a:p>
            <a:pPr marL="497331" indent="-497331" defTabSz="2170176">
              <a:spcBef>
                <a:spcPts val="2100"/>
              </a:spcBef>
              <a:defRPr sz="3559"/>
            </a:pPr>
            <a:r>
              <a:t>Satisfied passengers tend to travel longer distances.</a:t>
            </a:r>
          </a:p>
          <a:p>
            <a:pPr marL="497331" indent="-497331" defTabSz="2170176">
              <a:spcBef>
                <a:spcPts val="2100"/>
              </a:spcBef>
              <a:defRPr sz="3559"/>
            </a:pPr>
            <a:r>
              <a:t>These long-distance flyers are more likely to be business travelers, flying premium classes, and receiving better services.</a:t>
            </a:r>
          </a:p>
          <a:p>
            <a:pPr marL="497331" indent="-497331" defTabSz="2170176">
              <a:spcBef>
                <a:spcPts val="2100"/>
              </a:spcBef>
              <a:defRPr sz="3559"/>
            </a:pPr>
            <a:r>
              <a:t>This suggests that service quality and travel comfort are prioritized on longer flights, directly contributing to increased satisfaction.</a:t>
            </a:r>
          </a:p>
        </p:txBody>
      </p:sp>
      <p:grpSp>
        <p:nvGrpSpPr>
          <p:cNvPr id="221" name="pasted-movie.png"/>
          <p:cNvGrpSpPr/>
          <p:nvPr/>
        </p:nvGrpSpPr>
        <p:grpSpPr>
          <a:xfrm>
            <a:off x="12256651" y="4242051"/>
            <a:ext cx="11325204" cy="7821070"/>
            <a:chOff x="0" y="0"/>
            <a:chExt cx="11325203" cy="7821069"/>
          </a:xfrm>
        </p:grpSpPr>
        <p:pic>
          <p:nvPicPr>
            <p:cNvPr id="220" name="pasted-movie.png" descr="pasted-movie.png"/>
            <p:cNvPicPr>
              <a:picLocks noChangeAspect="1"/>
            </p:cNvPicPr>
            <p:nvPr/>
          </p:nvPicPr>
          <p:blipFill>
            <a:blip r:embed="rId2">
              <a:extLst/>
            </a:blip>
            <a:stretch>
              <a:fillRect/>
            </a:stretch>
          </p:blipFill>
          <p:spPr>
            <a:xfrm>
              <a:off x="215900" y="139700"/>
              <a:ext cx="10893404" cy="7262270"/>
            </a:xfrm>
            <a:prstGeom prst="rect">
              <a:avLst/>
            </a:prstGeom>
            <a:ln>
              <a:noFill/>
            </a:ln>
            <a:effectLst/>
          </p:spPr>
        </p:pic>
        <p:pic>
          <p:nvPicPr>
            <p:cNvPr id="219" name="pasted-movie.png" descr="pasted-movie.png"/>
            <p:cNvPicPr>
              <a:picLocks noChangeAspect="0"/>
            </p:cNvPicPr>
            <p:nvPr/>
          </p:nvPicPr>
          <p:blipFill>
            <a:blip r:embed="rId3">
              <a:extLst/>
            </a:blip>
            <a:stretch>
              <a:fillRect/>
            </a:stretch>
          </p:blipFill>
          <p:spPr>
            <a:xfrm>
              <a:off x="0" y="0"/>
              <a:ext cx="11325204" cy="7821070"/>
            </a:xfrm>
            <a:prstGeom prst="rect">
              <a:avLst/>
            </a:prstGeom>
            <a:effectLst/>
          </p:spPr>
        </p:pic>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EDA"/>
          <p:cNvSpPr txBox="1"/>
          <p:nvPr>
            <p:ph type="title"/>
          </p:nvPr>
        </p:nvSpPr>
        <p:spPr>
          <a:prstGeom prst="rect">
            <a:avLst/>
          </a:prstGeom>
        </p:spPr>
        <p:txBody>
          <a:bodyPr/>
          <a:lstStyle/>
          <a:p>
            <a:pPr/>
            <a:r>
              <a:t>EDA</a:t>
            </a:r>
          </a:p>
        </p:txBody>
      </p:sp>
      <p:sp>
        <p:nvSpPr>
          <p:cNvPr id="224" name="AGE DISTRIBUTION OF PASSENG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AGE DISTRIBUTION OF PASSENGERS</a:t>
            </a:r>
          </a:p>
        </p:txBody>
      </p:sp>
      <p:sp>
        <p:nvSpPr>
          <p:cNvPr id="225" name="Who are the airline's typical passengers?…"/>
          <p:cNvSpPr txBox="1"/>
          <p:nvPr>
            <p:ph type="body" sz="half" idx="1"/>
          </p:nvPr>
        </p:nvSpPr>
        <p:spPr>
          <a:xfrm>
            <a:off x="1269999" y="4267199"/>
            <a:ext cx="11000432" cy="8432801"/>
          </a:xfrm>
          <a:prstGeom prst="rect">
            <a:avLst/>
          </a:prstGeom>
        </p:spPr>
        <p:txBody>
          <a:bodyPr/>
          <a:lstStyle/>
          <a:p>
            <a:pPr marL="0" indent="0" defTabSz="1926336">
              <a:spcBef>
                <a:spcPts val="1800"/>
              </a:spcBef>
              <a:buClrTx/>
              <a:buSzTx/>
              <a:buNone/>
              <a:defRPr sz="3792"/>
            </a:pPr>
            <a:r>
              <a:t>Who are the airline's typical passengers?</a:t>
            </a:r>
          </a:p>
          <a:p>
            <a:pPr marL="441452" indent="-441452" defTabSz="1926336">
              <a:spcBef>
                <a:spcPts val="1800"/>
              </a:spcBef>
              <a:defRPr sz="3792"/>
            </a:pPr>
            <a:r>
              <a:t>A histogram of age shows a bell-shaped distribution, indicating a normal age spread.</a:t>
            </a:r>
          </a:p>
          <a:p>
            <a:pPr marL="441452" indent="-441452" defTabSz="1926336">
              <a:spcBef>
                <a:spcPts val="1800"/>
              </a:spcBef>
              <a:defRPr sz="3792"/>
            </a:pPr>
            <a:r>
              <a:t>Most passengers fall between ages 25 and 60, representing a working-age demographic.</a:t>
            </a:r>
          </a:p>
          <a:p>
            <a:pPr marL="441452" indent="-441452" defTabSz="1926336">
              <a:spcBef>
                <a:spcPts val="1800"/>
              </a:spcBef>
              <a:defRPr sz="3792"/>
            </a:pPr>
            <a:r>
              <a:t>This helps airlines tailor services—such as digital access or boarding convenience—for their core audience.</a:t>
            </a:r>
          </a:p>
          <a:p>
            <a:pPr marL="441452" indent="-441452" defTabSz="1926336">
              <a:spcBef>
                <a:spcPts val="1800"/>
              </a:spcBef>
              <a:defRPr sz="3792"/>
            </a:pPr>
            <a:r>
              <a:t>Understanding this demographic distribution also allows segmentation by age group in later analysis stages.</a:t>
            </a:r>
          </a:p>
        </p:txBody>
      </p:sp>
      <p:grpSp>
        <p:nvGrpSpPr>
          <p:cNvPr id="228" name="pasted-movie.png"/>
          <p:cNvGrpSpPr/>
          <p:nvPr/>
        </p:nvGrpSpPr>
        <p:grpSpPr>
          <a:xfrm>
            <a:off x="12203472" y="4538963"/>
            <a:ext cx="11846610" cy="8168674"/>
            <a:chOff x="0" y="0"/>
            <a:chExt cx="11846609" cy="8168672"/>
          </a:xfrm>
        </p:grpSpPr>
        <p:pic>
          <p:nvPicPr>
            <p:cNvPr id="227" name="pasted-movie.png" descr="pasted-movie.png"/>
            <p:cNvPicPr>
              <a:picLocks noChangeAspect="1"/>
            </p:cNvPicPr>
            <p:nvPr/>
          </p:nvPicPr>
          <p:blipFill>
            <a:blip r:embed="rId2">
              <a:extLst/>
            </a:blip>
            <a:stretch>
              <a:fillRect/>
            </a:stretch>
          </p:blipFill>
          <p:spPr>
            <a:xfrm>
              <a:off x="215900" y="139700"/>
              <a:ext cx="11414810" cy="7609873"/>
            </a:xfrm>
            <a:prstGeom prst="rect">
              <a:avLst/>
            </a:prstGeom>
            <a:ln>
              <a:noFill/>
            </a:ln>
            <a:effectLst/>
          </p:spPr>
        </p:pic>
        <p:pic>
          <p:nvPicPr>
            <p:cNvPr id="226" name="pasted-movie.png" descr="pasted-movie.png"/>
            <p:cNvPicPr>
              <a:picLocks noChangeAspect="0"/>
            </p:cNvPicPr>
            <p:nvPr/>
          </p:nvPicPr>
          <p:blipFill>
            <a:blip r:embed="rId3">
              <a:extLst/>
            </a:blip>
            <a:stretch>
              <a:fillRect/>
            </a:stretch>
          </p:blipFill>
          <p:spPr>
            <a:xfrm>
              <a:off x="0" y="0"/>
              <a:ext cx="11846610" cy="8168673"/>
            </a:xfrm>
            <a:prstGeom prst="rect">
              <a:avLst/>
            </a:prstGeom>
            <a:effectLst/>
          </p:spPr>
        </p:pic>
      </p:gr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EDA"/>
          <p:cNvSpPr txBox="1"/>
          <p:nvPr>
            <p:ph type="title"/>
          </p:nvPr>
        </p:nvSpPr>
        <p:spPr>
          <a:prstGeom prst="rect">
            <a:avLst/>
          </a:prstGeom>
        </p:spPr>
        <p:txBody>
          <a:bodyPr/>
          <a:lstStyle/>
          <a:p>
            <a:pPr/>
            <a:r>
              <a:t>EDA</a:t>
            </a:r>
          </a:p>
        </p:txBody>
      </p:sp>
      <p:sp>
        <p:nvSpPr>
          <p:cNvPr id="231" name="SATISFACTION BY TRAVEL CLA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SATISFACTION BY TRAVEL CLASS</a:t>
            </a:r>
          </a:p>
        </p:txBody>
      </p:sp>
      <p:sp>
        <p:nvSpPr>
          <p:cNvPr id="232" name="Do premium travelers get a better experience?…"/>
          <p:cNvSpPr txBox="1"/>
          <p:nvPr>
            <p:ph type="body" sz="half" idx="1"/>
          </p:nvPr>
        </p:nvSpPr>
        <p:spPr>
          <a:xfrm>
            <a:off x="1269999" y="4267199"/>
            <a:ext cx="11065011" cy="8432801"/>
          </a:xfrm>
          <a:prstGeom prst="rect">
            <a:avLst/>
          </a:prstGeom>
        </p:spPr>
        <p:txBody>
          <a:bodyPr/>
          <a:lstStyle/>
          <a:p>
            <a:pPr marL="0" indent="0" defTabSz="1901951">
              <a:spcBef>
                <a:spcPts val="1800"/>
              </a:spcBef>
              <a:buClrTx/>
              <a:buSzTx/>
              <a:buNone/>
              <a:defRPr sz="3120"/>
            </a:pPr>
            <a:r>
              <a:t>Do premium travelers get a better experience?</a:t>
            </a:r>
          </a:p>
          <a:p>
            <a:pPr marL="363220" indent="-363220" defTabSz="1901951">
              <a:spcBef>
                <a:spcPts val="1800"/>
              </a:spcBef>
              <a:defRPr sz="3120"/>
            </a:pPr>
            <a:r>
              <a:t>A grouped bar chart comparing class of travel to satisfaction was used.</a:t>
            </a:r>
          </a:p>
          <a:p>
            <a:pPr marL="363220" indent="-363220" defTabSz="1901951">
              <a:spcBef>
                <a:spcPts val="1800"/>
              </a:spcBef>
              <a:defRPr sz="3120"/>
            </a:pPr>
            <a:r>
              <a:t>Results were striking:</a:t>
            </a:r>
          </a:p>
          <a:p>
            <a:pPr lvl="1" marL="799084" indent="-363220" defTabSz="1901951">
              <a:spcBef>
                <a:spcPts val="1800"/>
              </a:spcBef>
              <a:defRPr sz="3120"/>
            </a:pPr>
            <a:r>
              <a:t>Business class passengers are significantly more satisfied than others.</a:t>
            </a:r>
          </a:p>
          <a:p>
            <a:pPr lvl="1" marL="799084" indent="-363220" defTabSz="1901951">
              <a:spcBef>
                <a:spcPts val="1800"/>
              </a:spcBef>
              <a:defRPr sz="3120"/>
            </a:pPr>
            <a:r>
              <a:t>Economy class showed the highest dissatisfaction rate.</a:t>
            </a:r>
          </a:p>
          <a:p>
            <a:pPr marL="363220" indent="-363220" defTabSz="1901951">
              <a:spcBef>
                <a:spcPts val="1800"/>
              </a:spcBef>
              <a:defRPr sz="3120"/>
            </a:pPr>
            <a:r>
              <a:t>This reinforces that travel class is one of the most impactful variables when analyzing passenger sentiment.</a:t>
            </a:r>
          </a:p>
          <a:p>
            <a:pPr marL="363220" indent="-363220" defTabSz="1901951">
              <a:spcBef>
                <a:spcPts val="1800"/>
              </a:spcBef>
              <a:defRPr sz="3120"/>
            </a:pPr>
            <a:r>
              <a:t>Airlines could consider boosting perks in economy to balance customer experiences.</a:t>
            </a:r>
          </a:p>
        </p:txBody>
      </p:sp>
      <p:grpSp>
        <p:nvGrpSpPr>
          <p:cNvPr id="235" name="pasted-movie.png"/>
          <p:cNvGrpSpPr/>
          <p:nvPr/>
        </p:nvGrpSpPr>
        <p:grpSpPr>
          <a:xfrm>
            <a:off x="12245282" y="4714441"/>
            <a:ext cx="11731971" cy="7538318"/>
            <a:chOff x="0" y="0"/>
            <a:chExt cx="11731969" cy="7538317"/>
          </a:xfrm>
        </p:grpSpPr>
        <p:pic>
          <p:nvPicPr>
            <p:cNvPr id="234" name="pasted-movie.png" descr="pasted-movie.png"/>
            <p:cNvPicPr>
              <a:picLocks noChangeAspect="1"/>
            </p:cNvPicPr>
            <p:nvPr/>
          </p:nvPicPr>
          <p:blipFill>
            <a:blip r:embed="rId2">
              <a:extLst/>
            </a:blip>
            <a:stretch>
              <a:fillRect/>
            </a:stretch>
          </p:blipFill>
          <p:spPr>
            <a:xfrm>
              <a:off x="215900" y="139700"/>
              <a:ext cx="11300170" cy="6979518"/>
            </a:xfrm>
            <a:prstGeom prst="rect">
              <a:avLst/>
            </a:prstGeom>
            <a:ln>
              <a:noFill/>
            </a:ln>
            <a:effectLst/>
          </p:spPr>
        </p:pic>
        <p:pic>
          <p:nvPicPr>
            <p:cNvPr id="233" name="pasted-movie.png" descr="pasted-movie.png"/>
            <p:cNvPicPr>
              <a:picLocks noChangeAspect="0"/>
            </p:cNvPicPr>
            <p:nvPr/>
          </p:nvPicPr>
          <p:blipFill>
            <a:blip r:embed="rId3">
              <a:extLst/>
            </a:blip>
            <a:stretch>
              <a:fillRect/>
            </a:stretch>
          </p:blipFill>
          <p:spPr>
            <a:xfrm>
              <a:off x="0" y="0"/>
              <a:ext cx="11731970" cy="7538318"/>
            </a:xfrm>
            <a:prstGeom prst="rect">
              <a:avLst/>
            </a:prstGeom>
            <a:effectLst/>
          </p:spPr>
        </p:pic>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EDA"/>
          <p:cNvSpPr txBox="1"/>
          <p:nvPr>
            <p:ph type="title"/>
          </p:nvPr>
        </p:nvSpPr>
        <p:spPr>
          <a:prstGeom prst="rect">
            <a:avLst/>
          </a:prstGeom>
        </p:spPr>
        <p:txBody>
          <a:bodyPr/>
          <a:lstStyle/>
          <a:p>
            <a:pPr/>
            <a:r>
              <a:t>EDA</a:t>
            </a:r>
          </a:p>
        </p:txBody>
      </p:sp>
      <p:sp>
        <p:nvSpPr>
          <p:cNvPr id="238" name="CORRELATION HEATMAP"/>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CORRELATION HEATMAP</a:t>
            </a:r>
          </a:p>
        </p:txBody>
      </p:sp>
      <p:sp>
        <p:nvSpPr>
          <p:cNvPr id="239" name="Which service factors truly influence satisfaction?…"/>
          <p:cNvSpPr txBox="1"/>
          <p:nvPr>
            <p:ph type="body" sz="half" idx="1"/>
          </p:nvPr>
        </p:nvSpPr>
        <p:spPr>
          <a:xfrm>
            <a:off x="1269999" y="4267199"/>
            <a:ext cx="11166108" cy="8432801"/>
          </a:xfrm>
          <a:prstGeom prst="rect">
            <a:avLst/>
          </a:prstGeom>
        </p:spPr>
        <p:txBody>
          <a:bodyPr/>
          <a:lstStyle/>
          <a:p>
            <a:pPr marL="0" indent="0" defTabSz="2048255">
              <a:spcBef>
                <a:spcPts val="2000"/>
              </a:spcBef>
              <a:buClrTx/>
              <a:buSzTx/>
              <a:buNone/>
              <a:defRPr sz="3359"/>
            </a:pPr>
            <a:r>
              <a:t>Which service factors truly influence satisfaction?</a:t>
            </a:r>
          </a:p>
          <a:p>
            <a:pPr marL="0" indent="0" defTabSz="2048255">
              <a:spcBef>
                <a:spcPts val="2000"/>
              </a:spcBef>
              <a:buClrTx/>
              <a:buSzTx/>
              <a:buNone/>
              <a:defRPr sz="3359"/>
            </a:pPr>
            <a:r>
              <a:t>A correlation heatmap was created to identify linear relationships between features. </a:t>
            </a:r>
          </a:p>
          <a:p>
            <a:pPr marL="469391" indent="-469391" defTabSz="2048255">
              <a:spcBef>
                <a:spcPts val="2000"/>
              </a:spcBef>
              <a:defRPr sz="3359"/>
            </a:pPr>
            <a:r>
              <a:t>Strong positive correlations exist among service-related variables like Seat comfort, Inflight entertainment, On-board service, and Cleanliness</a:t>
            </a:r>
          </a:p>
          <a:p>
            <a:pPr marL="469391" indent="-469391" defTabSz="2048255">
              <a:spcBef>
                <a:spcPts val="2000"/>
              </a:spcBef>
              <a:defRPr sz="3359"/>
            </a:pPr>
            <a:r>
              <a:t>Notably, negative correlations were observed between Departure Delay and overall satisfaction.</a:t>
            </a:r>
          </a:p>
          <a:p>
            <a:pPr marL="469391" indent="-469391" defTabSz="2048255">
              <a:spcBef>
                <a:spcPts val="2000"/>
              </a:spcBef>
              <a:defRPr sz="3359"/>
            </a:pPr>
            <a:r>
              <a:t>The Satisfaction variable correlates moderately with: Online boarding, Seat comfort, On-board service</a:t>
            </a:r>
          </a:p>
          <a:p>
            <a:pPr marL="469391" indent="-469391" defTabSz="2048255">
              <a:spcBef>
                <a:spcPts val="2000"/>
              </a:spcBef>
              <a:defRPr sz="3359"/>
            </a:pPr>
            <a:r>
              <a:t>This guided us toward choosing these as strong candidate features for modeling.</a:t>
            </a:r>
          </a:p>
        </p:txBody>
      </p:sp>
      <p:grpSp>
        <p:nvGrpSpPr>
          <p:cNvPr id="242" name="pasted-movie.png"/>
          <p:cNvGrpSpPr/>
          <p:nvPr/>
        </p:nvGrpSpPr>
        <p:grpSpPr>
          <a:xfrm>
            <a:off x="12428704" y="3175157"/>
            <a:ext cx="11679039" cy="9930025"/>
            <a:chOff x="0" y="0"/>
            <a:chExt cx="11679037" cy="9930023"/>
          </a:xfrm>
        </p:grpSpPr>
        <p:pic>
          <p:nvPicPr>
            <p:cNvPr id="241" name="pasted-movie.png" descr="pasted-movie.png"/>
            <p:cNvPicPr>
              <a:picLocks noChangeAspect="1"/>
            </p:cNvPicPr>
            <p:nvPr/>
          </p:nvPicPr>
          <p:blipFill>
            <a:blip r:embed="rId2">
              <a:extLst/>
            </a:blip>
            <a:stretch>
              <a:fillRect/>
            </a:stretch>
          </p:blipFill>
          <p:spPr>
            <a:xfrm>
              <a:off x="215900" y="139700"/>
              <a:ext cx="11247238" cy="9371224"/>
            </a:xfrm>
            <a:prstGeom prst="rect">
              <a:avLst/>
            </a:prstGeom>
            <a:ln>
              <a:noFill/>
            </a:ln>
            <a:effectLst/>
          </p:spPr>
        </p:pic>
        <p:pic>
          <p:nvPicPr>
            <p:cNvPr id="240" name="pasted-movie.png" descr="pasted-movie.png"/>
            <p:cNvPicPr>
              <a:picLocks noChangeAspect="0"/>
            </p:cNvPicPr>
            <p:nvPr/>
          </p:nvPicPr>
          <p:blipFill>
            <a:blip r:embed="rId3">
              <a:extLst/>
            </a:blip>
            <a:stretch>
              <a:fillRect/>
            </a:stretch>
          </p:blipFill>
          <p:spPr>
            <a:xfrm>
              <a:off x="0" y="0"/>
              <a:ext cx="11679038" cy="9930024"/>
            </a:xfrm>
            <a:prstGeom prst="rect">
              <a:avLst/>
            </a:prstGeom>
            <a:effectLst/>
          </p:spPr>
        </p:pic>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44" name="STATISTICAL &amp; CORRELATION ANALYSIS"/>
          <p:cNvSpPr txBox="1"/>
          <p:nvPr>
            <p:ph type="title"/>
          </p:nvPr>
        </p:nvSpPr>
        <p:spPr>
          <a:xfrm>
            <a:off x="1270000" y="2926989"/>
            <a:ext cx="21844000" cy="1557438"/>
          </a:xfrm>
          <a:prstGeom prst="rect">
            <a:avLst/>
          </a:prstGeom>
        </p:spPr>
        <p:txBody>
          <a:bodyPr/>
          <a:lstStyle/>
          <a:p>
            <a:pPr/>
            <a:r>
              <a:t>STATISTICAL &amp; CORRELATION ANALYSIS</a:t>
            </a:r>
          </a:p>
        </p:txBody>
      </p:sp>
      <p:sp>
        <p:nvSpPr>
          <p:cNvPr id="245" name="I wanted to figure out which features are actually linked to whether a passenger is satisfied or not. So I started with a correlation analysis to see which numerical features—especially those related to service ratings—have a strong relationship with sat"/>
          <p:cNvSpPr txBox="1"/>
          <p:nvPr>
            <p:ph type="body" idx="1"/>
          </p:nvPr>
        </p:nvSpPr>
        <p:spPr>
          <a:xfrm>
            <a:off x="1269999" y="5817605"/>
            <a:ext cx="20944658" cy="6651294"/>
          </a:xfrm>
          <a:prstGeom prst="rect">
            <a:avLst/>
          </a:prstGeom>
        </p:spPr>
        <p:txBody>
          <a:bodyPr/>
          <a:lstStyle/>
          <a:p>
            <a:pPr marL="0" indent="0" algn="just" defTabSz="1926336">
              <a:spcBef>
                <a:spcPts val="1800"/>
              </a:spcBef>
              <a:buClrTx/>
              <a:buSzTx/>
              <a:buNone/>
              <a:defRPr i="1" sz="3792"/>
            </a:pPr>
            <a:r>
              <a:t>I wanted to figure out which features are actually linked to whether a passenger is satisfied or not. So I started with a correlation analysis to see which numerical features—especially those related to service ratings—have a strong relationship with satisfaction. This helped me narrow down the most important variables that are worth focusing on when building the model.</a:t>
            </a:r>
          </a:p>
          <a:p>
            <a:pPr marL="0" indent="0" algn="just" defTabSz="1926336">
              <a:spcBef>
                <a:spcPts val="1800"/>
              </a:spcBef>
              <a:buClrTx/>
              <a:buSzTx/>
              <a:buNone/>
              <a:defRPr i="1" sz="3792"/>
            </a:pPr>
            <a:r>
              <a:t>I also ran chi-square tests for the categorical columns, like gender, to check if certain groups of passengers tend to be more or less satisfied. These tests were useful because they gave me a clearer idea of which categories might influence the outcome, and helped me make better decisions when creating my classification models later 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TATISTICAL &amp; CORRELATION ANALYSIS"/>
          <p:cNvSpPr txBox="1"/>
          <p:nvPr>
            <p:ph type="title"/>
          </p:nvPr>
        </p:nvSpPr>
        <p:spPr>
          <a:prstGeom prst="rect">
            <a:avLst/>
          </a:prstGeom>
        </p:spPr>
        <p:txBody>
          <a:bodyPr/>
          <a:lstStyle/>
          <a:p>
            <a:pPr/>
            <a:r>
              <a:t>STATISTICAL &amp; CORRELATION ANALYSIS</a:t>
            </a:r>
          </a:p>
        </p:txBody>
      </p:sp>
      <p:sp>
        <p:nvSpPr>
          <p:cNvPr id="248" name="Top 5 Positively Correlated Features with Satisf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Top 5 Positively Correlated Features with Satisfaction</a:t>
            </a:r>
          </a:p>
        </p:txBody>
      </p:sp>
      <p:graphicFrame>
        <p:nvGraphicFramePr>
          <p:cNvPr id="249" name="Table 1"/>
          <p:cNvGraphicFramePr/>
          <p:nvPr/>
        </p:nvGraphicFramePr>
        <p:xfrm>
          <a:off x="5483180" y="4887898"/>
          <a:ext cx="13430340" cy="592301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23510"/>
                <a:gridCol w="4694129"/>
              </a:tblGrid>
              <a:tr h="985051">
                <a:tc>
                  <a:txBody>
                    <a:bodyPr/>
                    <a:lstStyle/>
                    <a:p>
                      <a:pPr defTabSz="914400">
                        <a:defRPr sz="1800"/>
                      </a:pPr>
                      <a:r>
                        <a:rPr b="1" sz="4000"/>
                        <a:t>Feature</a:t>
                      </a:r>
                    </a:p>
                  </a:txBody>
                  <a:tcPr marL="12700" marR="12700" marT="12700" marB="12700" anchor="ctr" anchorCtr="0" horzOverflow="overflow"/>
                </a:tc>
                <a:tc>
                  <a:txBody>
                    <a:bodyPr/>
                    <a:lstStyle/>
                    <a:p>
                      <a:pPr defTabSz="914400">
                        <a:defRPr sz="1800"/>
                      </a:pPr>
                      <a:r>
                        <a:rPr b="1" sz="4000"/>
                        <a:t>Correlation</a:t>
                      </a:r>
                    </a:p>
                  </a:txBody>
                  <a:tcPr marL="12700" marR="12700" marT="12700" marB="12700" anchor="ctr" anchorCtr="0" horzOverflow="overflow"/>
                </a:tc>
              </a:tr>
              <a:tr h="985051">
                <a:tc>
                  <a:txBody>
                    <a:bodyPr/>
                    <a:lstStyle/>
                    <a:p>
                      <a:pPr defTabSz="914400">
                        <a:defRPr sz="1800"/>
                      </a:pPr>
                      <a:r>
                        <a:rPr sz="4000"/>
                        <a:t>Online boarding</a:t>
                      </a:r>
                    </a:p>
                  </a:txBody>
                  <a:tcPr marL="12700" marR="12700" marT="12700" marB="12700" anchor="ctr" anchorCtr="0" horzOverflow="overflow"/>
                </a:tc>
                <a:tc>
                  <a:txBody>
                    <a:bodyPr/>
                    <a:lstStyle/>
                    <a:p>
                      <a:pPr defTabSz="914400">
                        <a:defRPr sz="1800"/>
                      </a:pPr>
                      <a:r>
                        <a:rPr sz="4000"/>
                        <a:t>0.504</a:t>
                      </a:r>
                    </a:p>
                  </a:txBody>
                  <a:tcPr marL="12700" marR="12700" marT="12700" marB="12700" anchor="ctr" anchorCtr="0" horzOverflow="overflow"/>
                </a:tc>
              </a:tr>
              <a:tr h="985051">
                <a:tc>
                  <a:txBody>
                    <a:bodyPr/>
                    <a:lstStyle/>
                    <a:p>
                      <a:pPr defTabSz="914400">
                        <a:defRPr sz="1800"/>
                      </a:pPr>
                      <a:r>
                        <a:rPr sz="4000"/>
                        <a:t>Inflight entertainment</a:t>
                      </a:r>
                    </a:p>
                  </a:txBody>
                  <a:tcPr marL="12700" marR="12700" marT="12700" marB="12700" anchor="ctr" anchorCtr="0" horzOverflow="overflow"/>
                </a:tc>
                <a:tc>
                  <a:txBody>
                    <a:bodyPr/>
                    <a:lstStyle/>
                    <a:p>
                      <a:pPr defTabSz="914400">
                        <a:defRPr sz="1800"/>
                      </a:pPr>
                      <a:r>
                        <a:rPr sz="4000"/>
                        <a:t>0.398</a:t>
                      </a:r>
                    </a:p>
                  </a:txBody>
                  <a:tcPr marL="12700" marR="12700" marT="12700" marB="12700" anchor="ctr" anchorCtr="0" horzOverflow="overflow"/>
                </a:tc>
              </a:tr>
              <a:tr h="985051">
                <a:tc>
                  <a:txBody>
                    <a:bodyPr/>
                    <a:lstStyle/>
                    <a:p>
                      <a:pPr defTabSz="914400">
                        <a:defRPr sz="1800"/>
                      </a:pPr>
                      <a:r>
                        <a:rPr sz="4000"/>
                        <a:t>Seat comfort</a:t>
                      </a:r>
                    </a:p>
                  </a:txBody>
                  <a:tcPr marL="12700" marR="12700" marT="12700" marB="12700" anchor="ctr" anchorCtr="0" horzOverflow="overflow"/>
                </a:tc>
                <a:tc>
                  <a:txBody>
                    <a:bodyPr/>
                    <a:lstStyle/>
                    <a:p>
                      <a:pPr defTabSz="914400">
                        <a:defRPr sz="1800"/>
                      </a:pPr>
                      <a:r>
                        <a:rPr sz="4000"/>
                        <a:t>0.349</a:t>
                      </a:r>
                    </a:p>
                  </a:txBody>
                  <a:tcPr marL="12700" marR="12700" marT="12700" marB="12700" anchor="ctr" anchorCtr="0" horzOverflow="overflow"/>
                </a:tc>
              </a:tr>
              <a:tr h="985051">
                <a:tc>
                  <a:txBody>
                    <a:bodyPr/>
                    <a:lstStyle/>
                    <a:p>
                      <a:pPr defTabSz="914400">
                        <a:defRPr sz="1800"/>
                      </a:pPr>
                      <a:r>
                        <a:rPr sz="4000"/>
                        <a:t>On-board service</a:t>
                      </a:r>
                    </a:p>
                  </a:txBody>
                  <a:tcPr marL="12700" marR="12700" marT="12700" marB="12700" anchor="ctr" anchorCtr="0" horzOverflow="overflow"/>
                </a:tc>
                <a:tc>
                  <a:txBody>
                    <a:bodyPr/>
                    <a:lstStyle/>
                    <a:p>
                      <a:pPr defTabSz="914400">
                        <a:defRPr sz="1800"/>
                      </a:pPr>
                      <a:r>
                        <a:rPr sz="4000"/>
                        <a:t>0.322</a:t>
                      </a:r>
                    </a:p>
                  </a:txBody>
                  <a:tcPr marL="12700" marR="12700" marT="12700" marB="12700" anchor="ctr" anchorCtr="0" horzOverflow="overflow"/>
                </a:tc>
              </a:tr>
              <a:tr h="985051">
                <a:tc>
                  <a:txBody>
                    <a:bodyPr/>
                    <a:lstStyle/>
                    <a:p>
                      <a:pPr defTabSz="914400">
                        <a:defRPr sz="1800"/>
                      </a:pPr>
                      <a:r>
                        <a:rPr sz="4000"/>
                        <a:t>Leg room service</a:t>
                      </a:r>
                    </a:p>
                  </a:txBody>
                  <a:tcPr marL="12700" marR="12700" marT="12700" marB="12700" anchor="ctr" anchorCtr="0" horzOverflow="overflow"/>
                </a:tc>
                <a:tc>
                  <a:txBody>
                    <a:bodyPr/>
                    <a:lstStyle/>
                    <a:p>
                      <a:pPr defTabSz="914400">
                        <a:defRPr sz="1800"/>
                      </a:pPr>
                      <a:r>
                        <a:rPr sz="4000"/>
                        <a:t>0.313</a:t>
                      </a:r>
                    </a:p>
                  </a:txBody>
                  <a:tcPr marL="12700" marR="12700" marT="12700" marB="12700" anchor="ctr" anchorCtr="0" horzOverflow="overflow"/>
                </a:tc>
              </a:tr>
              <a:tr h="1442720">
                <a:tc gridSpan="2">
                  <a:txBody>
                    <a:bodyPr/>
                    <a:lstStyle/>
                    <a:p>
                      <a:pPr>
                        <a:defRPr sz="4000"/>
                      </a:pPr>
                      <a:r>
                        <a:t>The better these services are rated, the more likely a passenger is to be satisfied.</a:t>
                      </a:r>
                    </a:p>
                  </a:txBody>
                  <a:tcPr marL="50800" marR="50800" marT="138158" marB="50800" anchor="ctr" anchorCtr="0" horzOverflow="overflow">
                    <a:lnL/>
                    <a:lnR/>
                    <a:lnT/>
                    <a:lnB/>
                  </a:tcPr>
                </a:tc>
                <a:tc hMerge="1">
                  <a:tcPr/>
                </a:tc>
              </a:tr>
            </a:tbl>
          </a:graphicData>
        </a:graphic>
      </p:graphicFrame>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TATISTICAL &amp; CORRELATION ANALYSIS"/>
          <p:cNvSpPr txBox="1"/>
          <p:nvPr>
            <p:ph type="title"/>
          </p:nvPr>
        </p:nvSpPr>
        <p:spPr>
          <a:prstGeom prst="rect">
            <a:avLst/>
          </a:prstGeom>
        </p:spPr>
        <p:txBody>
          <a:bodyPr/>
          <a:lstStyle/>
          <a:p>
            <a:pPr/>
            <a:r>
              <a:t>STATISTICAL &amp; CORRELATION ANALYSIS</a:t>
            </a:r>
          </a:p>
        </p:txBody>
      </p:sp>
      <p:sp>
        <p:nvSpPr>
          <p:cNvPr id="252" name="Top 5 Negatively Correlated Features with Satisf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Top 5 Negatively Correlated Features with Satisfaction</a:t>
            </a:r>
          </a:p>
        </p:txBody>
      </p:sp>
      <p:graphicFrame>
        <p:nvGraphicFramePr>
          <p:cNvPr id="253" name="Table 1"/>
          <p:cNvGraphicFramePr/>
          <p:nvPr/>
        </p:nvGraphicFramePr>
        <p:xfrm>
          <a:off x="5480050" y="4618674"/>
          <a:ext cx="14911707" cy="60470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724900"/>
                <a:gridCol w="4699000"/>
              </a:tblGrid>
              <a:tr h="1007833">
                <a:tc>
                  <a:txBody>
                    <a:bodyPr/>
                    <a:lstStyle/>
                    <a:p>
                      <a:pPr defTabSz="914400">
                        <a:defRPr sz="1800"/>
                      </a:pPr>
                      <a:r>
                        <a:rPr b="1" sz="4000"/>
                        <a:t>Feature</a:t>
                      </a:r>
                    </a:p>
                  </a:txBody>
                  <a:tcPr marL="12700" marR="12700" marT="12700" marB="12700" anchor="ctr" anchorCtr="0" horzOverflow="overflow"/>
                </a:tc>
                <a:tc>
                  <a:txBody>
                    <a:bodyPr/>
                    <a:lstStyle/>
                    <a:p>
                      <a:pPr defTabSz="914400">
                        <a:defRPr sz="1800"/>
                      </a:pPr>
                      <a:r>
                        <a:rPr b="1" sz="4000"/>
                        <a:t>Correlation</a:t>
                      </a:r>
                    </a:p>
                  </a:txBody>
                  <a:tcPr marL="12700" marR="12700" marT="12700" marB="12700" anchor="ctr" anchorCtr="0" horzOverflow="overflow"/>
                </a:tc>
              </a:tr>
              <a:tr h="995133">
                <a:tc>
                  <a:txBody>
                    <a:bodyPr/>
                    <a:lstStyle/>
                    <a:p>
                      <a:pPr defTabSz="914400">
                        <a:defRPr sz="1800"/>
                      </a:pPr>
                      <a:r>
                        <a:rPr sz="4000"/>
                        <a:t>Departure/Arrival time convenient</a:t>
                      </a:r>
                    </a:p>
                  </a:txBody>
                  <a:tcPr marL="12700" marR="12700" marT="12700" marB="12700" anchor="ctr" anchorCtr="0" horzOverflow="overflow"/>
                </a:tc>
                <a:tc>
                  <a:txBody>
                    <a:bodyPr/>
                    <a:lstStyle/>
                    <a:p>
                      <a:pPr defTabSz="914400">
                        <a:defRPr sz="1800"/>
                      </a:pPr>
                      <a:r>
                        <a:rPr sz="4000"/>
                        <a:t>-0.052</a:t>
                      </a:r>
                    </a:p>
                  </a:txBody>
                  <a:tcPr marL="12700" marR="12700" marT="12700" marB="12700" anchor="ctr" anchorCtr="0" horzOverflow="overflow"/>
                </a:tc>
              </a:tr>
              <a:tr h="1007833">
                <a:tc>
                  <a:txBody>
                    <a:bodyPr/>
                    <a:lstStyle/>
                    <a:p>
                      <a:pPr defTabSz="914400">
                        <a:defRPr sz="1800"/>
                      </a:pPr>
                      <a:r>
                        <a:rPr sz="4000"/>
                        <a:t>Arrival Delay in Minutes</a:t>
                      </a:r>
                    </a:p>
                  </a:txBody>
                  <a:tcPr marL="12700" marR="12700" marT="12700" marB="12700" anchor="ctr" anchorCtr="0" horzOverflow="overflow"/>
                </a:tc>
                <a:tc>
                  <a:txBody>
                    <a:bodyPr/>
                    <a:lstStyle/>
                    <a:p>
                      <a:pPr defTabSz="914400">
                        <a:defRPr sz="1800"/>
                      </a:pPr>
                      <a:r>
                        <a:rPr sz="4000"/>
                        <a:t>-0.057</a:t>
                      </a:r>
                    </a:p>
                  </a:txBody>
                  <a:tcPr marL="12700" marR="12700" marT="12700" marB="12700" anchor="ctr" anchorCtr="0" horzOverflow="overflow"/>
                </a:tc>
              </a:tr>
              <a:tr h="1007833">
                <a:tc>
                  <a:txBody>
                    <a:bodyPr/>
                    <a:lstStyle/>
                    <a:p>
                      <a:pPr defTabSz="914400">
                        <a:defRPr sz="1800"/>
                      </a:pPr>
                      <a:r>
                        <a:rPr sz="4000"/>
                        <a:t>Customer Type (disloyal)</a:t>
                      </a:r>
                    </a:p>
                  </a:txBody>
                  <a:tcPr marL="12700" marR="12700" marT="12700" marB="12700" anchor="ctr" anchorCtr="0" horzOverflow="overflow"/>
                </a:tc>
                <a:tc>
                  <a:txBody>
                    <a:bodyPr/>
                    <a:lstStyle/>
                    <a:p>
                      <a:pPr defTabSz="914400">
                        <a:defRPr sz="1800"/>
                      </a:pPr>
                      <a:r>
                        <a:rPr sz="4000"/>
                        <a:t>-0.188</a:t>
                      </a:r>
                    </a:p>
                  </a:txBody>
                  <a:tcPr marL="12700" marR="12700" marT="12700" marB="12700" anchor="ctr" anchorCtr="0" horzOverflow="overflow"/>
                </a:tc>
              </a:tr>
              <a:tr h="1007833">
                <a:tc>
                  <a:txBody>
                    <a:bodyPr/>
                    <a:lstStyle/>
                    <a:p>
                      <a:pPr defTabSz="914400">
                        <a:defRPr sz="1800"/>
                      </a:pPr>
                      <a:r>
                        <a:rPr sz="4000"/>
                        <a:t>Type of Travel (personal)</a:t>
                      </a:r>
                    </a:p>
                  </a:txBody>
                  <a:tcPr marL="12700" marR="12700" marT="12700" marB="12700" anchor="ctr" anchorCtr="0" horzOverflow="overflow"/>
                </a:tc>
                <a:tc>
                  <a:txBody>
                    <a:bodyPr/>
                    <a:lstStyle/>
                    <a:p>
                      <a:pPr defTabSz="914400">
                        <a:defRPr sz="1800"/>
                      </a:pPr>
                      <a:r>
                        <a:rPr sz="4000"/>
                        <a:t>-0.449</a:t>
                      </a:r>
                    </a:p>
                  </a:txBody>
                  <a:tcPr marL="12700" marR="12700" marT="12700" marB="12700" anchor="ctr" anchorCtr="0" horzOverflow="overflow"/>
                </a:tc>
              </a:tr>
              <a:tr h="1007833">
                <a:tc>
                  <a:txBody>
                    <a:bodyPr/>
                    <a:lstStyle/>
                    <a:p>
                      <a:pPr defTabSz="914400">
                        <a:defRPr sz="1800"/>
                      </a:pPr>
                      <a:r>
                        <a:rPr sz="4000"/>
                        <a:t>Class (economy)</a:t>
                      </a:r>
                    </a:p>
                  </a:txBody>
                  <a:tcPr marL="12700" marR="12700" marT="12700" marB="12700" anchor="ctr" anchorCtr="0" horzOverflow="overflow"/>
                </a:tc>
                <a:tc>
                  <a:txBody>
                    <a:bodyPr/>
                    <a:lstStyle/>
                    <a:p>
                      <a:pPr defTabSz="914400">
                        <a:defRPr sz="1800"/>
                      </a:pPr>
                      <a:r>
                        <a:rPr sz="4000"/>
                        <a:t>-0.449</a:t>
                      </a:r>
                    </a:p>
                  </a:txBody>
                  <a:tcPr marL="12700" marR="12700" marT="12700" marB="12700" anchor="ctr" anchorCtr="0" horzOverflow="overflow"/>
                </a:tc>
              </a:tr>
              <a:tr h="1442720">
                <a:tc gridSpan="2">
                  <a:txBody>
                    <a:bodyPr/>
                    <a:lstStyle/>
                    <a:p>
                      <a:pPr>
                        <a:defRPr sz="4000"/>
                      </a:pPr>
                      <a:r>
                        <a:t>Passengers flying for personal reasons, flying economy, or experiencing delays are more likely to be dissatisfied.</a:t>
                      </a:r>
                    </a:p>
                  </a:txBody>
                  <a:tcPr marL="50800" marR="50800" marT="135148" marB="50800" anchor="ctr" anchorCtr="0" horzOverflow="overflow">
                    <a:lnL/>
                    <a:lnR/>
                    <a:lnT/>
                    <a:lnB/>
                  </a:tcPr>
                </a:tc>
                <a:tc hMerge="1">
                  <a:tcPr/>
                </a:tc>
              </a:tr>
            </a:tbl>
          </a:graphicData>
        </a:graphic>
      </p:graphicFrame>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TATISTICAL &amp; CORRELATION ANALYSIS"/>
          <p:cNvSpPr txBox="1"/>
          <p:nvPr>
            <p:ph type="title"/>
          </p:nvPr>
        </p:nvSpPr>
        <p:spPr>
          <a:prstGeom prst="rect">
            <a:avLst/>
          </a:prstGeom>
        </p:spPr>
        <p:txBody>
          <a:bodyPr/>
          <a:lstStyle/>
          <a:p>
            <a:pPr/>
            <a:r>
              <a:t>STATISTICAL &amp; CORRELATION ANALYSIS</a:t>
            </a:r>
          </a:p>
        </p:txBody>
      </p:sp>
      <p:sp>
        <p:nvSpPr>
          <p:cNvPr id="256" name="Chi-Square Test: Gender vs Satisf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Chi-Square Test: Gender vs Satisfaction</a:t>
            </a:r>
          </a:p>
        </p:txBody>
      </p:sp>
      <p:graphicFrame>
        <p:nvGraphicFramePr>
          <p:cNvPr id="257" name="Table 1"/>
          <p:cNvGraphicFramePr/>
          <p:nvPr/>
        </p:nvGraphicFramePr>
        <p:xfrm>
          <a:off x="7335734" y="4697848"/>
          <a:ext cx="9725232" cy="433300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211280"/>
                <a:gridCol w="3501251"/>
              </a:tblGrid>
              <a:tr h="1440100">
                <a:tc>
                  <a:txBody>
                    <a:bodyPr/>
                    <a:lstStyle/>
                    <a:p>
                      <a:pPr defTabSz="914400">
                        <a:defRPr sz="1800"/>
                      </a:pPr>
                      <a:r>
                        <a:rPr b="1" sz="4000"/>
                        <a:t>Metric</a:t>
                      </a:r>
                    </a:p>
                  </a:txBody>
                  <a:tcPr marL="12700" marR="12700" marT="12700" marB="12700" anchor="ctr" anchorCtr="0" horzOverflow="overflow"/>
                </a:tc>
                <a:tc>
                  <a:txBody>
                    <a:bodyPr/>
                    <a:lstStyle/>
                    <a:p>
                      <a:pPr defTabSz="914400">
                        <a:defRPr sz="1800"/>
                      </a:pPr>
                      <a:r>
                        <a:rPr b="1" sz="4000"/>
                        <a:t>Value</a:t>
                      </a:r>
                    </a:p>
                  </a:txBody>
                  <a:tcPr marL="12700" marR="12700" marT="12700" marB="12700" anchor="ctr" anchorCtr="0" horzOverflow="overflow"/>
                </a:tc>
              </a:tr>
              <a:tr h="1440100">
                <a:tc>
                  <a:txBody>
                    <a:bodyPr/>
                    <a:lstStyle/>
                    <a:p>
                      <a:pPr defTabSz="914400">
                        <a:defRPr sz="1800"/>
                      </a:pPr>
                      <a:r>
                        <a:rPr sz="4000"/>
                        <a:t>Chi-Square Statistic</a:t>
                      </a:r>
                    </a:p>
                  </a:txBody>
                  <a:tcPr marL="12700" marR="12700" marT="12700" marB="12700" anchor="ctr" anchorCtr="0" horzOverflow="overflow"/>
                </a:tc>
                <a:tc>
                  <a:txBody>
                    <a:bodyPr/>
                    <a:lstStyle/>
                    <a:p>
                      <a:pPr defTabSz="914400">
                        <a:defRPr sz="1800"/>
                      </a:pPr>
                      <a:r>
                        <a:rPr sz="4000"/>
                        <a:t>15.44</a:t>
                      </a:r>
                    </a:p>
                  </a:txBody>
                  <a:tcPr marL="12700" marR="12700" marT="12700" marB="12700" anchor="ctr" anchorCtr="0" horzOverflow="overflow"/>
                </a:tc>
              </a:tr>
              <a:tr h="1440100">
                <a:tc>
                  <a:txBody>
                    <a:bodyPr/>
                    <a:lstStyle/>
                    <a:p>
                      <a:pPr defTabSz="914400">
                        <a:defRPr sz="1800"/>
                      </a:pPr>
                      <a:r>
                        <a:rPr sz="4000"/>
                        <a:t>p-value</a:t>
                      </a:r>
                    </a:p>
                  </a:txBody>
                  <a:tcPr marL="12700" marR="12700" marT="12700" marB="12700" anchor="ctr" anchorCtr="0" horzOverflow="overflow"/>
                </a:tc>
                <a:tc>
                  <a:txBody>
                    <a:bodyPr/>
                    <a:lstStyle/>
                    <a:p>
                      <a:pPr defTabSz="914400">
                        <a:defRPr sz="1800"/>
                      </a:pPr>
                      <a:r>
                        <a:rPr sz="4000"/>
                        <a:t>0.00008496</a:t>
                      </a:r>
                    </a:p>
                  </a:txBody>
                  <a:tcPr marL="12700" marR="12700" marT="12700" marB="12700" anchor="ctr" anchorCtr="0" horzOverflow="overflow"/>
                </a:tc>
              </a:tr>
              <a:tr h="2788920">
                <a:tc gridSpan="2">
                  <a:txBody>
                    <a:bodyPr/>
                    <a:lstStyle/>
                    <a:p>
                      <a:pPr>
                        <a:defRPr sz="4000"/>
                      </a:pPr>
                      <a:r>
                        <a:t>Gender and satisfaction are </a:t>
                      </a:r>
                      <a:r>
                        <a:rPr b="1"/>
                        <a:t>statistically dependent</a:t>
                      </a:r>
                      <a:r>
                        <a:t> — i.e., gender does play a role (though possibly small) in predicting satisfaction.</a:t>
                      </a:r>
                    </a:p>
                  </a:txBody>
                  <a:tcPr marL="50800" marR="50800" marT="135652" marB="50800" anchor="ctr" anchorCtr="0" horzOverflow="overflow">
                    <a:lnL/>
                    <a:lnR/>
                    <a:lnT/>
                    <a:lnB/>
                  </a:tcPr>
                </a:tc>
                <a:tc hMerge="1">
                  <a:tcPr/>
                </a:tc>
              </a:tr>
            </a:tbl>
          </a:graphicData>
        </a:graphic>
      </p:graphicFrame>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No data is clean, but most is useful.…"/>
          <p:cNvSpPr txBox="1"/>
          <p:nvPr>
            <p:ph type="title"/>
          </p:nvPr>
        </p:nvSpPr>
        <p:spPr>
          <a:xfrm>
            <a:off x="1269999" y="5457593"/>
            <a:ext cx="21844001" cy="1557437"/>
          </a:xfrm>
          <a:prstGeom prst="rect">
            <a:avLst/>
          </a:prstGeom>
        </p:spPr>
        <p:txBody>
          <a:bodyPr/>
          <a:lstStyle/>
          <a:p>
            <a:pPr defTabSz="470534">
              <a:defRPr b="1" i="1" spc="-143" sz="4788">
                <a:latin typeface="Graphik"/>
                <a:ea typeface="Graphik"/>
                <a:cs typeface="Graphik"/>
                <a:sym typeface="Graphik"/>
              </a:defRPr>
            </a:pPr>
            <a:r>
              <a:t>No data is clean, but most is useful.</a:t>
            </a:r>
          </a:p>
          <a:p>
            <a:pPr defTabSz="470534">
              <a:defRPr b="1" i="1" spc="-143" sz="4788">
                <a:latin typeface="Graphik"/>
                <a:ea typeface="Graphik"/>
                <a:cs typeface="Graphik"/>
                <a:sym typeface="Graphik"/>
              </a:defRPr>
            </a:pPr>
            <a:r>
              <a:t>-George Box</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59" name="LOGISTIC REGRESSION"/>
          <p:cNvSpPr txBox="1"/>
          <p:nvPr>
            <p:ph type="title"/>
          </p:nvPr>
        </p:nvSpPr>
        <p:spPr>
          <a:xfrm>
            <a:off x="1270000" y="2926989"/>
            <a:ext cx="21844000" cy="1557438"/>
          </a:xfrm>
          <a:prstGeom prst="rect">
            <a:avLst/>
          </a:prstGeom>
        </p:spPr>
        <p:txBody>
          <a:bodyPr/>
          <a:lstStyle/>
          <a:p>
            <a:pPr/>
            <a:r>
              <a:t>LOGISTIC REGRESSION</a:t>
            </a:r>
          </a:p>
        </p:txBody>
      </p:sp>
      <p:sp>
        <p:nvSpPr>
          <p:cNvPr id="260" name="I wanted to build a simple and interpretable model that could predict whether a passenger is likely to be satisfied based on their travel and service experience. I decided to use Logistic Regression because it’s straightforward to implement, easy to expl"/>
          <p:cNvSpPr txBox="1"/>
          <p:nvPr>
            <p:ph type="body" idx="1"/>
          </p:nvPr>
        </p:nvSpPr>
        <p:spPr>
          <a:xfrm>
            <a:off x="1270000" y="5817605"/>
            <a:ext cx="20944657" cy="6651294"/>
          </a:xfrm>
          <a:prstGeom prst="rect">
            <a:avLst/>
          </a:prstGeom>
        </p:spPr>
        <p:txBody>
          <a:bodyPr/>
          <a:lstStyle>
            <a:lvl1pPr marL="0" indent="0" algn="ctr">
              <a:buClrTx/>
              <a:buSzTx/>
              <a:buNone/>
              <a:defRPr i="1" sz="4000"/>
            </a:lvl1pPr>
          </a:lstStyle>
          <a:p>
            <a:pPr/>
            <a:r>
              <a:t>I wanted to build a simple and interpretable model that could predict whether a passenger is likely to be satisfied based on their travel and service experience. I decided to use Logistic Regression because it’s straightforward to implement, easy to explain, and works really well for binary classification problems like this one. It also helped me understand which features had the biggest influence on satisfaction, which was useful not just for prediction, but also for gaining insights.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LOGISTIC REGRESSION"/>
          <p:cNvSpPr txBox="1"/>
          <p:nvPr>
            <p:ph type="title"/>
          </p:nvPr>
        </p:nvSpPr>
        <p:spPr>
          <a:prstGeom prst="rect">
            <a:avLst/>
          </a:prstGeom>
        </p:spPr>
        <p:txBody>
          <a:bodyPr/>
          <a:lstStyle/>
          <a:p>
            <a:pPr/>
            <a:r>
              <a:t>LOGISTIC REGRESSION</a:t>
            </a:r>
          </a:p>
        </p:txBody>
      </p:sp>
      <p:sp>
        <p:nvSpPr>
          <p:cNvPr id="263" name="Slide Subtitle"/>
          <p:cNvSpPr txBox="1"/>
          <p:nvPr>
            <p:ph type="body" idx="21"/>
          </p:nvPr>
        </p:nvSpPr>
        <p:spPr>
          <a:prstGeom prst="rect">
            <a:avLst/>
          </a:prstGeom>
        </p:spPr>
        <p:txBody>
          <a:bodyPr/>
          <a:lstStyle/>
          <a:p>
            <a:pPr/>
          </a:p>
        </p:txBody>
      </p:sp>
      <p:sp>
        <p:nvSpPr>
          <p:cNvPr id="264" name="Upon evaluation, the model achieved an accuracy of 86.7%, demonstrating strong predictive performance across both satisfied and dissatisfied classes. The performance was further assessed using precision, recall, and F1-score metrics, particularly for the"/>
          <p:cNvSpPr txBox="1"/>
          <p:nvPr>
            <p:ph type="body" sz="half" idx="1"/>
          </p:nvPr>
        </p:nvSpPr>
        <p:spPr>
          <a:xfrm>
            <a:off x="1269999" y="4267199"/>
            <a:ext cx="13068050" cy="8432801"/>
          </a:xfrm>
          <a:prstGeom prst="rect">
            <a:avLst/>
          </a:prstGeom>
        </p:spPr>
        <p:txBody>
          <a:bodyPr/>
          <a:lstStyle/>
          <a:p>
            <a:pPr marL="0" indent="0" defTabSz="914400">
              <a:spcBef>
                <a:spcPts val="0"/>
              </a:spcBef>
              <a:buClrTx/>
              <a:buSzTx/>
              <a:buNone/>
              <a:defRPr sz="3120"/>
            </a:pPr>
            <a:r>
              <a:t>Upon evaluation, the model achieved an </a:t>
            </a:r>
            <a:r>
              <a:rPr b="1"/>
              <a:t>accuracy of 86.7%</a:t>
            </a:r>
            <a:r>
              <a:t>, demonstrating strong predictive performance across both satisfied and dissatisfied classes. The performance was further assessed using precision, recall, and F1-score metrics, particularly for the “Satisfied” class:</a:t>
            </a:r>
          </a:p>
          <a:p>
            <a:pPr marL="290575" indent="-290575" defTabSz="914400">
              <a:spcBef>
                <a:spcPts val="0"/>
              </a:spcBef>
              <a:defRPr sz="3120"/>
            </a:pPr>
            <a:r>
              <a:t>Precision: 85.5%</a:t>
            </a:r>
          </a:p>
          <a:p>
            <a:pPr marL="290575" indent="-290575" defTabSz="914400">
              <a:spcBef>
                <a:spcPts val="0"/>
              </a:spcBef>
              <a:defRPr sz="3120"/>
            </a:pPr>
            <a:r>
              <a:t>Recall: 83.9%</a:t>
            </a:r>
          </a:p>
          <a:p>
            <a:pPr marL="290575" indent="-290575" defTabSz="914400">
              <a:spcBef>
                <a:spcPts val="0"/>
              </a:spcBef>
              <a:defRPr sz="3120"/>
            </a:pPr>
            <a:r>
              <a:t>F1-Score: 84.6%</a:t>
            </a:r>
          </a:p>
          <a:p>
            <a:pPr marL="290575" indent="-290575" defTabSz="914400">
              <a:spcBef>
                <a:spcPts val="0"/>
              </a:spcBef>
              <a:defRPr sz="3120"/>
            </a:pPr>
          </a:p>
          <a:p>
            <a:pPr marL="0" indent="0" defTabSz="914400">
              <a:spcBef>
                <a:spcPts val="0"/>
              </a:spcBef>
              <a:buClrTx/>
              <a:buSzTx/>
              <a:buNone/>
              <a:defRPr sz="3120"/>
            </a:pPr>
            <a:r>
              <a:t>The model showed slightly higher recall for dissatisfied passengers, suggesting better sensitivity in identifying negative experiences. Overall, Logistic Regression proved effective not only in accuracy but also in providing insight into which features are most influential in determining customer satisfaction. Its interpretability makes it valuable for both predictive and explanatory analysis in airline customer experience modeling.</a:t>
            </a:r>
          </a:p>
        </p:txBody>
      </p:sp>
      <p:grpSp>
        <p:nvGrpSpPr>
          <p:cNvPr id="267" name="pasted-movie.png"/>
          <p:cNvGrpSpPr/>
          <p:nvPr/>
        </p:nvGrpSpPr>
        <p:grpSpPr>
          <a:xfrm>
            <a:off x="14222077" y="4945857"/>
            <a:ext cx="9937521" cy="7075486"/>
            <a:chOff x="0" y="0"/>
            <a:chExt cx="9937519" cy="7075485"/>
          </a:xfrm>
        </p:grpSpPr>
        <p:pic>
          <p:nvPicPr>
            <p:cNvPr id="266" name="pasted-movie.png" descr="pasted-movie.png"/>
            <p:cNvPicPr>
              <a:picLocks noChangeAspect="1"/>
            </p:cNvPicPr>
            <p:nvPr/>
          </p:nvPicPr>
          <p:blipFill>
            <a:blip r:embed="rId2">
              <a:extLst/>
            </a:blip>
            <a:stretch>
              <a:fillRect/>
            </a:stretch>
          </p:blipFill>
          <p:spPr>
            <a:xfrm>
              <a:off x="215900" y="139700"/>
              <a:ext cx="9505720" cy="6516686"/>
            </a:xfrm>
            <a:prstGeom prst="rect">
              <a:avLst/>
            </a:prstGeom>
            <a:ln>
              <a:noFill/>
            </a:ln>
            <a:effectLst/>
          </p:spPr>
        </p:pic>
        <p:pic>
          <p:nvPicPr>
            <p:cNvPr id="265" name="pasted-movie.png" descr="pasted-movie.png"/>
            <p:cNvPicPr>
              <a:picLocks noChangeAspect="0"/>
            </p:cNvPicPr>
            <p:nvPr/>
          </p:nvPicPr>
          <p:blipFill>
            <a:blip r:embed="rId3">
              <a:extLst/>
            </a:blip>
            <a:stretch>
              <a:fillRect/>
            </a:stretch>
          </p:blipFill>
          <p:spPr>
            <a:xfrm>
              <a:off x="0" y="0"/>
              <a:ext cx="9937520" cy="7075486"/>
            </a:xfrm>
            <a:prstGeom prst="rect">
              <a:avLst/>
            </a:prstGeom>
            <a:effectLst/>
          </p:spPr>
        </p:pic>
      </p:gr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69" name="RANDOM FOREST"/>
          <p:cNvSpPr txBox="1"/>
          <p:nvPr>
            <p:ph type="title"/>
          </p:nvPr>
        </p:nvSpPr>
        <p:spPr>
          <a:xfrm>
            <a:off x="1270000" y="2926989"/>
            <a:ext cx="21844000" cy="1557438"/>
          </a:xfrm>
          <a:prstGeom prst="rect">
            <a:avLst/>
          </a:prstGeom>
        </p:spPr>
        <p:txBody>
          <a:bodyPr/>
          <a:lstStyle/>
          <a:p>
            <a:pPr/>
            <a:r>
              <a:t>RANDOM FOREST </a:t>
            </a:r>
          </a:p>
        </p:txBody>
      </p:sp>
      <p:sp>
        <p:nvSpPr>
          <p:cNvPr id="270" name="I wanted to use a more powerful model that could capture complex patterns in the data. So I went with Random Forest. Since it’s an ensemble method, it combines multiple decision trees and can handle nonlinear relationships and interactions between featur"/>
          <p:cNvSpPr txBox="1"/>
          <p:nvPr>
            <p:ph type="body" idx="1"/>
          </p:nvPr>
        </p:nvSpPr>
        <p:spPr>
          <a:xfrm>
            <a:off x="1270000" y="5817605"/>
            <a:ext cx="20944657" cy="6651294"/>
          </a:xfrm>
          <a:prstGeom prst="rect">
            <a:avLst/>
          </a:prstGeom>
        </p:spPr>
        <p:txBody>
          <a:bodyPr/>
          <a:lstStyle>
            <a:lvl1pPr marL="0" indent="0" algn="ctr">
              <a:buClrTx/>
              <a:buSzTx/>
              <a:buNone/>
              <a:defRPr i="1" sz="4000"/>
            </a:lvl1pPr>
          </a:lstStyle>
          <a:p>
            <a:pPr/>
            <a:r>
              <a:t>I wanted to use a more powerful model that could capture complex patterns in the data. So I went with Random Forest. Since it’s an ensemble method, it combines multiple decision trees and can handle nonlinear relationships and interactions between features really well. I used it to classify passenger satisfaction based on all the preprocessed data—including service ratings, demographics, and travel details. Compared to logistic regression, it has the potential to give higher accuracy, especially when the data isn’t linearly separable.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RANDOM FOREST"/>
          <p:cNvSpPr txBox="1"/>
          <p:nvPr>
            <p:ph type="title"/>
          </p:nvPr>
        </p:nvSpPr>
        <p:spPr>
          <a:prstGeom prst="rect">
            <a:avLst/>
          </a:prstGeom>
        </p:spPr>
        <p:txBody>
          <a:bodyPr/>
          <a:lstStyle/>
          <a:p>
            <a:pPr/>
            <a:r>
              <a:t>RANDOM FOREST </a:t>
            </a:r>
          </a:p>
        </p:txBody>
      </p:sp>
      <p:sp>
        <p:nvSpPr>
          <p:cNvPr id="273" name="Slide Subtitle"/>
          <p:cNvSpPr txBox="1"/>
          <p:nvPr>
            <p:ph type="body" idx="21"/>
          </p:nvPr>
        </p:nvSpPr>
        <p:spPr>
          <a:prstGeom prst="rect">
            <a:avLst/>
          </a:prstGeom>
        </p:spPr>
        <p:txBody>
          <a:bodyPr/>
          <a:lstStyle/>
          <a:p>
            <a:pPr/>
          </a:p>
        </p:txBody>
      </p:sp>
      <p:sp>
        <p:nvSpPr>
          <p:cNvPr id="274" name="Performance Overview…"/>
          <p:cNvSpPr txBox="1"/>
          <p:nvPr>
            <p:ph type="body" sz="half" idx="1"/>
          </p:nvPr>
        </p:nvSpPr>
        <p:spPr>
          <a:xfrm>
            <a:off x="1269999" y="4267199"/>
            <a:ext cx="10753807" cy="8432801"/>
          </a:xfrm>
          <a:prstGeom prst="rect">
            <a:avLst/>
          </a:prstGeom>
        </p:spPr>
        <p:txBody>
          <a:bodyPr/>
          <a:lstStyle/>
          <a:p>
            <a:pPr marL="0" indent="0" defTabSz="2340863">
              <a:spcBef>
                <a:spcPts val="2300"/>
              </a:spcBef>
              <a:buClrTx/>
              <a:buSzTx/>
              <a:buNone/>
              <a:defRPr sz="3839"/>
            </a:pPr>
            <a:r>
              <a:t>Performance Overview</a:t>
            </a:r>
          </a:p>
          <a:p>
            <a:pPr marL="447040" indent="-447040" defTabSz="2340863">
              <a:spcBef>
                <a:spcPts val="2300"/>
              </a:spcBef>
              <a:defRPr sz="3839"/>
            </a:pPr>
            <a:r>
              <a:t>Accuracy: 96.2%</a:t>
            </a:r>
          </a:p>
          <a:p>
            <a:pPr marL="447040" indent="-447040" defTabSz="2340863">
              <a:spcBef>
                <a:spcPts val="2300"/>
              </a:spcBef>
              <a:defRPr sz="3839"/>
            </a:pPr>
            <a:r>
              <a:t>Precision (Satisfied): 97.4%</a:t>
            </a:r>
          </a:p>
          <a:p>
            <a:pPr marL="447040" indent="-447040" defTabSz="2340863">
              <a:spcBef>
                <a:spcPts val="2300"/>
              </a:spcBef>
              <a:defRPr sz="3839"/>
            </a:pPr>
            <a:r>
              <a:t>Recall (Satisfied): 93.9%</a:t>
            </a:r>
          </a:p>
          <a:p>
            <a:pPr marL="447040" indent="-447040" defTabSz="2340863">
              <a:spcBef>
                <a:spcPts val="2300"/>
              </a:spcBef>
              <a:defRPr sz="3839"/>
            </a:pPr>
            <a:r>
              <a:t>F1-Score (Satisfied): 95.6%</a:t>
            </a:r>
          </a:p>
          <a:p>
            <a:pPr marL="0" indent="0" defTabSz="2340863">
              <a:spcBef>
                <a:spcPts val="2300"/>
              </a:spcBef>
              <a:buClrTx/>
              <a:buSzTx/>
              <a:buNone/>
              <a:defRPr sz="3839"/>
            </a:pPr>
            <a:r>
              <a:t>The model also demonstrated excellent performance in identifying dissatisfied passengers, achieving an F1-score of 96.7% for that class.</a:t>
            </a:r>
          </a:p>
        </p:txBody>
      </p:sp>
      <p:grpSp>
        <p:nvGrpSpPr>
          <p:cNvPr id="277" name="pasted-movie.png"/>
          <p:cNvGrpSpPr/>
          <p:nvPr/>
        </p:nvGrpSpPr>
        <p:grpSpPr>
          <a:xfrm>
            <a:off x="12241885" y="4258169"/>
            <a:ext cx="11573268" cy="8196881"/>
            <a:chOff x="0" y="0"/>
            <a:chExt cx="11573267" cy="8196879"/>
          </a:xfrm>
        </p:grpSpPr>
        <p:pic>
          <p:nvPicPr>
            <p:cNvPr id="276" name="pasted-movie.png" descr="pasted-movie.png"/>
            <p:cNvPicPr>
              <a:picLocks noChangeAspect="1"/>
            </p:cNvPicPr>
            <p:nvPr/>
          </p:nvPicPr>
          <p:blipFill>
            <a:blip r:embed="rId2">
              <a:extLst/>
            </a:blip>
            <a:stretch>
              <a:fillRect/>
            </a:stretch>
          </p:blipFill>
          <p:spPr>
            <a:xfrm>
              <a:off x="215900" y="139700"/>
              <a:ext cx="11141468" cy="7638080"/>
            </a:xfrm>
            <a:prstGeom prst="rect">
              <a:avLst/>
            </a:prstGeom>
            <a:ln>
              <a:noFill/>
            </a:ln>
            <a:effectLst/>
          </p:spPr>
        </p:pic>
        <p:pic>
          <p:nvPicPr>
            <p:cNvPr id="275" name="pasted-movie.png" descr="pasted-movie.png"/>
            <p:cNvPicPr>
              <a:picLocks noChangeAspect="0"/>
            </p:cNvPicPr>
            <p:nvPr/>
          </p:nvPicPr>
          <p:blipFill>
            <a:blip r:embed="rId3">
              <a:extLst/>
            </a:blip>
            <a:stretch>
              <a:fillRect/>
            </a:stretch>
          </p:blipFill>
          <p:spPr>
            <a:xfrm>
              <a:off x="0" y="0"/>
              <a:ext cx="11573268" cy="8196880"/>
            </a:xfrm>
            <a:prstGeom prst="rect">
              <a:avLst/>
            </a:prstGeom>
            <a:effectLst/>
          </p:spPr>
        </p:pic>
      </p:gr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79" name="Discussions and CONCLUSION"/>
          <p:cNvSpPr txBox="1"/>
          <p:nvPr>
            <p:ph type="title"/>
          </p:nvPr>
        </p:nvSpPr>
        <p:spPr>
          <a:xfrm>
            <a:off x="1270000" y="2926989"/>
            <a:ext cx="21844000" cy="1557438"/>
          </a:xfrm>
          <a:prstGeom prst="rect">
            <a:avLst/>
          </a:prstGeom>
        </p:spPr>
        <p:txBody>
          <a:bodyPr/>
          <a:lstStyle>
            <a:lvl1pPr>
              <a:defRPr cap="all"/>
            </a:lvl1pPr>
          </a:lstStyle>
          <a:p>
            <a:pPr/>
            <a:r>
              <a:t>Discussions and CONCLUSION</a:t>
            </a:r>
          </a:p>
        </p:txBody>
      </p:sp>
      <p:sp>
        <p:nvSpPr>
          <p:cNvPr id="280" name="To wrap up the project, I wanted to focus on how all the analysis I’ve done can be applied in the real world. The final step here is about turning my data findings into practical, actionable recommendations that an airline can use to improve how passenge"/>
          <p:cNvSpPr txBox="1"/>
          <p:nvPr>
            <p:ph type="body" idx="1"/>
          </p:nvPr>
        </p:nvSpPr>
        <p:spPr>
          <a:xfrm>
            <a:off x="1270000" y="5817605"/>
            <a:ext cx="20944657" cy="6651294"/>
          </a:xfrm>
          <a:prstGeom prst="rect">
            <a:avLst/>
          </a:prstGeom>
        </p:spPr>
        <p:txBody>
          <a:bodyPr/>
          <a:lstStyle>
            <a:lvl1pPr marL="0" indent="0" algn="just">
              <a:buClrTx/>
              <a:buSzTx/>
              <a:buNone/>
              <a:defRPr i="1"/>
            </a:lvl1pPr>
          </a:lstStyle>
          <a:p>
            <a:pPr/>
            <a:r>
              <a:t>To wrap up the project, I wanted to focus on how all the analysis I’ve done can be applied in the real world. The final step here is about turning my data findings into practical, actionable recommendations that an airline can use to improve how passengers experience their service.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CONCLUSION"/>
          <p:cNvSpPr txBox="1"/>
          <p:nvPr>
            <p:ph type="title"/>
          </p:nvPr>
        </p:nvSpPr>
        <p:spPr>
          <a:prstGeom prst="rect">
            <a:avLst/>
          </a:prstGeom>
        </p:spPr>
        <p:txBody>
          <a:bodyPr/>
          <a:lstStyle/>
          <a:p>
            <a:pPr/>
            <a:r>
              <a:t>CONCLUSION</a:t>
            </a:r>
          </a:p>
        </p:txBody>
      </p:sp>
      <p:sp>
        <p:nvSpPr>
          <p:cNvPr id="283" name="Slide Subtitle"/>
          <p:cNvSpPr txBox="1"/>
          <p:nvPr>
            <p:ph type="body" idx="21"/>
          </p:nvPr>
        </p:nvSpPr>
        <p:spPr>
          <a:prstGeom prst="rect">
            <a:avLst/>
          </a:prstGeom>
        </p:spPr>
        <p:txBody>
          <a:bodyPr/>
          <a:lstStyle/>
          <a:p>
            <a:pPr/>
          </a:p>
        </p:txBody>
      </p:sp>
      <p:sp>
        <p:nvSpPr>
          <p:cNvPr id="284" name="The analysis reveals that airline passenger satisfaction is influenced by a combination of service quality, operational efficiency, and travel-related factors. Passengers who rated features like online boarding, inflight entertainment, seat comfort, and "/>
          <p:cNvSpPr txBox="1"/>
          <p:nvPr>
            <p:ph type="body" idx="1"/>
          </p:nvPr>
        </p:nvSpPr>
        <p:spPr>
          <a:prstGeom prst="rect">
            <a:avLst/>
          </a:prstGeom>
        </p:spPr>
        <p:txBody>
          <a:bodyPr/>
          <a:lstStyle/>
          <a:p>
            <a:pPr marL="0" indent="0" algn="just" defTabSz="1780032">
              <a:spcBef>
                <a:spcPts val="1700"/>
              </a:spcBef>
              <a:buClrTx/>
              <a:buSzTx/>
              <a:buNone/>
              <a:defRPr sz="2920"/>
            </a:pPr>
            <a:r>
              <a:t>The analysis reveals that airline passenger satisfaction is influenced by a combination of service quality, operational efficiency, and travel-related factors. Passengers who rated features like online boarding, inflight entertainment, seat comfort, and on-board service highly were significantly more satisfied, highlighting these as areas for continued investment. Delays in departure and arrival negatively impacted satisfaction, emphasizing the need for reliable scheduling. Travel class and purpose also played a role—business travelers and those in premium cabins reported higher satisfaction, while economy and personal travelers were less satisfied, pointing to a service gap that airlines could address. Additionally, loyal customers consistently expressed greater satisfaction, reinforcing the value of well-designed loyalty programs in driving long-term retention. </a:t>
            </a:r>
          </a:p>
          <a:p>
            <a:pPr marL="0" indent="0" algn="just" defTabSz="1780032">
              <a:spcBef>
                <a:spcPts val="1700"/>
              </a:spcBef>
              <a:buClrTx/>
              <a:buSzTx/>
              <a:buNone/>
              <a:defRPr sz="2920"/>
            </a:pPr>
            <a:r>
              <a:t>Based on these findings, several strategic directions are recommended. Enhancing the economy-class experience—through better seating, personalized service, or improved inflight amenities—can directly address the dissatisfaction seen in that segment. Streamlining digital services, such as boarding and online booking, is also crucial given their direct correlation with satisfaction. Operationally, minimizing delays through better scheduling and contingency planning could significantly improve customer perception. Strengthening loyalty programs to provide value-added perks will help build deeper customer relationships. Lastly, integrating predictive models, such as the Random Forest classifier used in this project, into customer feedback systems could help airlines proactively identify dissatisfied passengers and act before negative experiences escalate.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CONCLUSION"/>
          <p:cNvSpPr txBox="1"/>
          <p:nvPr>
            <p:ph type="title"/>
          </p:nvPr>
        </p:nvSpPr>
        <p:spPr>
          <a:prstGeom prst="rect">
            <a:avLst/>
          </a:prstGeom>
        </p:spPr>
        <p:txBody>
          <a:bodyPr/>
          <a:lstStyle/>
          <a:p>
            <a:pPr/>
            <a:r>
              <a:t>CONCLUSION</a:t>
            </a:r>
          </a:p>
        </p:txBody>
      </p:sp>
      <p:sp>
        <p:nvSpPr>
          <p:cNvPr id="287" name="Slide Subtitle"/>
          <p:cNvSpPr txBox="1"/>
          <p:nvPr>
            <p:ph type="body" idx="21"/>
          </p:nvPr>
        </p:nvSpPr>
        <p:spPr>
          <a:prstGeom prst="rect">
            <a:avLst/>
          </a:prstGeom>
        </p:spPr>
        <p:txBody>
          <a:bodyPr/>
          <a:lstStyle/>
          <a:p>
            <a:pPr/>
          </a:p>
        </p:txBody>
      </p:sp>
      <p:sp>
        <p:nvSpPr>
          <p:cNvPr id="288" name="That said, there were some limitations in the analysis. For example, while the dataset was rich in structured ratings, it lacked free-text feedback or sentiment-based data, which could provide deeper context to the satisfaction scores. Additionally, some"/>
          <p:cNvSpPr txBox="1"/>
          <p:nvPr>
            <p:ph type="body" idx="1"/>
          </p:nvPr>
        </p:nvSpPr>
        <p:spPr>
          <a:prstGeom prst="rect">
            <a:avLst/>
          </a:prstGeom>
        </p:spPr>
        <p:txBody>
          <a:bodyPr/>
          <a:lstStyle/>
          <a:p>
            <a:pPr marL="0" indent="0" algn="just" defTabSz="2267711">
              <a:spcBef>
                <a:spcPts val="2200"/>
              </a:spcBef>
              <a:buClrTx/>
              <a:buSzTx/>
              <a:buNone/>
              <a:defRPr sz="3720"/>
            </a:pPr>
            <a:r>
              <a:t>That said, there were some limitations in the analysis. For example, while the dataset was rich in structured ratings, it lacked free-text feedback or sentiment-based data, which could provide deeper context to the satisfaction scores. Additionally, some features showed mild imbalance, and future versions of the model could benefit from balancing techniques or stratified sampling.</a:t>
            </a:r>
          </a:p>
          <a:p>
            <a:pPr marL="0" indent="0" algn="just" defTabSz="2267711">
              <a:spcBef>
                <a:spcPts val="2200"/>
              </a:spcBef>
              <a:buClrTx/>
              <a:buSzTx/>
              <a:buNone/>
              <a:defRPr sz="3720"/>
            </a:pPr>
            <a:r>
              <a:t>Going forward, expanding the dataset with more granular service details (e.g., flight route, crew rating, or aircraft type) and incorporating temporal analysis (e.g., seasonal satisfaction trends) would allow for an even deeper understanding. There is also potential to deploy real-time predictive models that help airlines identify at-risk passengers and proactively enhance service delivery.</a:t>
            </a:r>
          </a:p>
          <a:p>
            <a:pPr marL="0" indent="0" algn="just" defTabSz="2267711">
              <a:spcBef>
                <a:spcPts val="2200"/>
              </a:spcBef>
              <a:buClrTx/>
              <a:buSzTx/>
              <a:buNone/>
              <a:defRPr sz="3720"/>
            </a:pPr>
            <a:r>
              <a:t>In conclusion, this project demonstrates how data science methods can be effectively applied to real-world customer experience problems, offering both predictive power and operational insight.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REFERENCES"/>
          <p:cNvSpPr txBox="1"/>
          <p:nvPr>
            <p:ph type="title"/>
          </p:nvPr>
        </p:nvSpPr>
        <p:spPr>
          <a:prstGeom prst="rect">
            <a:avLst/>
          </a:prstGeom>
        </p:spPr>
        <p:txBody>
          <a:bodyPr/>
          <a:lstStyle/>
          <a:p>
            <a:pPr/>
            <a:r>
              <a:t>REFERENCES </a:t>
            </a:r>
          </a:p>
        </p:txBody>
      </p:sp>
      <p:sp>
        <p:nvSpPr>
          <p:cNvPr id="291" name="Slide Subtitle"/>
          <p:cNvSpPr txBox="1"/>
          <p:nvPr>
            <p:ph type="body" idx="21"/>
          </p:nvPr>
        </p:nvSpPr>
        <p:spPr>
          <a:prstGeom prst="rect">
            <a:avLst/>
          </a:prstGeom>
        </p:spPr>
        <p:txBody>
          <a:bodyPr/>
          <a:lstStyle/>
          <a:p>
            <a:pPr/>
          </a:p>
        </p:txBody>
      </p:sp>
      <p:sp>
        <p:nvSpPr>
          <p:cNvPr id="292" name="Rokach, L., &amp; Maimon, O. (2005). Decision trees. In Data mining and knowledge discovery handbook (pp. 165–192). Springer.…"/>
          <p:cNvSpPr txBox="1"/>
          <p:nvPr>
            <p:ph type="body" idx="1"/>
          </p:nvPr>
        </p:nvSpPr>
        <p:spPr>
          <a:prstGeom prst="rect">
            <a:avLst/>
          </a:prstGeom>
        </p:spPr>
        <p:txBody>
          <a:bodyPr/>
          <a:lstStyle/>
          <a:p>
            <a:pPr marL="0" indent="0" defTabSz="1389888">
              <a:spcBef>
                <a:spcPts val="1300"/>
              </a:spcBef>
              <a:buClrTx/>
              <a:buSzTx/>
              <a:buNone/>
              <a:defRPr sz="2736"/>
            </a:pPr>
            <a:r>
              <a:t>Rokach, L., &amp; Maimon, O. (2005). Decision trees. In Data mining and knowledge discovery handbook (pp. 165–192). Springer. </a:t>
            </a:r>
          </a:p>
          <a:p>
            <a:pPr marL="0" indent="0" defTabSz="1389888">
              <a:spcBef>
                <a:spcPts val="1300"/>
              </a:spcBef>
              <a:buClrTx/>
              <a:buSzTx/>
              <a:buNone/>
              <a:defRPr sz="2736">
                <a:solidFill>
                  <a:srgbClr val="0433FF"/>
                </a:solidFill>
              </a:defRPr>
            </a:pPr>
            <a:r>
              <a:rPr u="sng">
                <a:hlinkClick r:id="rId2" invalidUrl="" action="" tgtFrame="" tooltip="" history="1" highlightClick="0" endSnd="0"/>
              </a:rPr>
              <a:t>https://link.springer.com/chapter/10.1007/0-387-25465-X_9</a:t>
            </a:r>
            <a:endParaRPr u="sng"/>
          </a:p>
          <a:p>
            <a:pPr marL="0" indent="0" defTabSz="1389888">
              <a:spcBef>
                <a:spcPts val="1300"/>
              </a:spcBef>
              <a:buClrTx/>
              <a:buSzTx/>
              <a:buNone/>
              <a:defRPr sz="2736">
                <a:solidFill>
                  <a:srgbClr val="0433FF"/>
                </a:solidFill>
              </a:defRPr>
            </a:pPr>
            <a:endParaRPr u="sng"/>
          </a:p>
          <a:p>
            <a:pPr marL="0" indent="0" defTabSz="1389888">
              <a:spcBef>
                <a:spcPts val="1300"/>
              </a:spcBef>
              <a:buClrTx/>
              <a:buSzTx/>
              <a:buNone/>
              <a:defRPr sz="2736"/>
            </a:pPr>
            <a:r>
              <a:t>Namukasa, J. (2013). The influence of airline service quality on passenger satisfaction and loyalty: The case of Uganda airline industry. The TQM Journal, 25(5), 520–532. </a:t>
            </a:r>
          </a:p>
          <a:p>
            <a:pPr marL="0" indent="0" defTabSz="1389888">
              <a:spcBef>
                <a:spcPts val="1300"/>
              </a:spcBef>
              <a:buClrTx/>
              <a:buSzTx/>
              <a:buNone/>
              <a:defRPr sz="2736">
                <a:solidFill>
                  <a:srgbClr val="0433FF"/>
                </a:solidFill>
              </a:defRPr>
            </a:pPr>
            <a:r>
              <a:rPr u="sng">
                <a:hlinkClick r:id="rId3" invalidUrl="" action="" tgtFrame="" tooltip="" history="1" highlightClick="0" endSnd="0"/>
              </a:rPr>
              <a:t>https://www.emerald.com/insight/content/doi/10.1108/tqm-11-2012-0092/full/html</a:t>
            </a:r>
            <a:endParaRPr u="sng"/>
          </a:p>
          <a:p>
            <a:pPr marL="0" indent="0" defTabSz="1389888">
              <a:spcBef>
                <a:spcPts val="1300"/>
              </a:spcBef>
              <a:buClrTx/>
              <a:buSzTx/>
              <a:buNone/>
              <a:defRPr sz="2736">
                <a:solidFill>
                  <a:srgbClr val="0433FF"/>
                </a:solidFill>
              </a:defRPr>
            </a:pPr>
            <a:endParaRPr u="sng"/>
          </a:p>
          <a:p>
            <a:pPr marL="0" indent="0" defTabSz="1389888">
              <a:spcBef>
                <a:spcPts val="1300"/>
              </a:spcBef>
              <a:buClrTx/>
              <a:buSzTx/>
              <a:buNone/>
              <a:defRPr sz="2736"/>
            </a:pPr>
            <a:r>
              <a:t>Sharma, S., &amp; Kumar, R. (2022). </a:t>
            </a:r>
            <a:r>
              <a:rPr i="1"/>
              <a:t>An overview of data analysis and interpretations in research</a:t>
            </a:r>
            <a:r>
              <a:t>. ResearchGate.</a:t>
            </a:r>
          </a:p>
          <a:p>
            <a:pPr marL="0" indent="0" defTabSz="1389888">
              <a:spcBef>
                <a:spcPts val="1300"/>
              </a:spcBef>
              <a:buClrTx/>
              <a:buSzTx/>
              <a:buNone/>
              <a:defRPr sz="2736">
                <a:solidFill>
                  <a:srgbClr val="0433FF"/>
                </a:solidFill>
              </a:defRPr>
            </a:pPr>
            <a:r>
              <a:rPr u="sng">
                <a:hlinkClick r:id="rId4" invalidUrl="" action="" tgtFrame="" tooltip="" history="1" highlightClick="0" endSnd="0"/>
              </a:rPr>
              <a:t>https://www.researchgate.net/publication/365668845_An_Overview_of_Data_Analysis_and_Interpretations_in_Research</a:t>
            </a:r>
            <a:endParaRPr u="sng"/>
          </a:p>
          <a:p>
            <a:pPr marL="0" indent="0" defTabSz="1389888">
              <a:spcBef>
                <a:spcPts val="1300"/>
              </a:spcBef>
              <a:buClrTx/>
              <a:buSzTx/>
              <a:buNone/>
              <a:defRPr sz="2736">
                <a:solidFill>
                  <a:srgbClr val="0433FF"/>
                </a:solidFill>
              </a:defRPr>
            </a:pPr>
            <a:endParaRPr u="sng"/>
          </a:p>
          <a:p>
            <a:pPr marL="0" indent="0" defTabSz="1389888">
              <a:spcBef>
                <a:spcPts val="1300"/>
              </a:spcBef>
              <a:buClrTx/>
              <a:buSzTx/>
              <a:buNone/>
              <a:defRPr sz="2736"/>
            </a:pPr>
            <a:r>
              <a:t>Katuwal, G. J., &amp; Bohara, A. K. (2021). Machine learning in predicting health outcomes: A primer. </a:t>
            </a:r>
            <a:r>
              <a:rPr i="1"/>
              <a:t>Frontiers in Public Health, 9</a:t>
            </a:r>
            <a:r>
              <a:t>, 693103.</a:t>
            </a:r>
          </a:p>
          <a:p>
            <a:pPr marL="0" indent="0" defTabSz="1389888">
              <a:spcBef>
                <a:spcPts val="1300"/>
              </a:spcBef>
              <a:buClrTx/>
              <a:buSzTx/>
              <a:buNone/>
              <a:defRPr sz="2736">
                <a:solidFill>
                  <a:srgbClr val="0433FF"/>
                </a:solidFill>
              </a:defRPr>
            </a:pPr>
            <a:r>
              <a:rPr u="sng">
                <a:hlinkClick r:id="rId5" invalidUrl="" action="" tgtFrame="" tooltip="" history="1" highlightClick="0" endSnd="0"/>
              </a:rPr>
              <a:t>https://pmc.ncbi.nlm.nih.gov/articles/PMC8274472/</a:t>
            </a:r>
            <a:endParaRPr u="sng"/>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94" name="Proof of Work (via GitHub)"/>
          <p:cNvSpPr txBox="1"/>
          <p:nvPr>
            <p:ph type="title"/>
          </p:nvPr>
        </p:nvSpPr>
        <p:spPr>
          <a:prstGeom prst="rect">
            <a:avLst/>
          </a:prstGeom>
        </p:spPr>
        <p:txBody>
          <a:bodyPr/>
          <a:lstStyle>
            <a:lvl1pPr>
              <a:defRPr cap="all"/>
            </a:lvl1pPr>
          </a:lstStyle>
          <a:p>
            <a:pPr/>
            <a:r>
              <a:t>Proof of Work (via GitHub)</a:t>
            </a:r>
          </a:p>
        </p:txBody>
      </p:sp>
      <p:sp>
        <p:nvSpPr>
          <p:cNvPr id="295" name="Slide Subtitle"/>
          <p:cNvSpPr txBox="1"/>
          <p:nvPr>
            <p:ph type="body" idx="21"/>
          </p:nvPr>
        </p:nvSpPr>
        <p:spPr>
          <a:prstGeom prst="rect">
            <a:avLst/>
          </a:prstGeom>
        </p:spPr>
        <p:txBody>
          <a:bodyPr/>
          <a:lstStyle/>
          <a:p>
            <a:pPr/>
          </a:p>
        </p:txBody>
      </p:sp>
      <p:sp>
        <p:nvSpPr>
          <p:cNvPr id="296" name="All code, analysis, and visualizations for this project are available in my GitHub repository:…"/>
          <p:cNvSpPr txBox="1"/>
          <p:nvPr>
            <p:ph type="body" sz="half" idx="1"/>
          </p:nvPr>
        </p:nvSpPr>
        <p:spPr>
          <a:xfrm>
            <a:off x="1270000" y="6043925"/>
            <a:ext cx="21844001" cy="4887684"/>
          </a:xfrm>
          <a:prstGeom prst="rect">
            <a:avLst/>
          </a:prstGeom>
        </p:spPr>
        <p:txBody>
          <a:bodyPr/>
          <a:lstStyle/>
          <a:p>
            <a:pPr marL="0" indent="0" algn="ctr">
              <a:buClrTx/>
              <a:buSzTx/>
              <a:buNone/>
              <a:defRPr sz="4000"/>
            </a:pPr>
            <a:r>
              <a:t>All code, analysis, and visualizations for this project are available in my GitHub repository:</a:t>
            </a:r>
          </a:p>
          <a:p>
            <a:pPr marL="0" indent="0" algn="ctr">
              <a:buClrTx/>
              <a:buSzTx/>
              <a:buNone/>
              <a:defRPr sz="4000"/>
            </a:pPr>
          </a:p>
          <a:p>
            <a:pPr marL="0" indent="0" algn="ctr">
              <a:buClrTx/>
              <a:buSzTx/>
              <a:buNone/>
              <a:defRPr sz="4000">
                <a:solidFill>
                  <a:srgbClr val="0433FF"/>
                </a:solidFill>
              </a:defRPr>
            </a:pPr>
            <a:r>
              <a:rPr u="sng">
                <a:hlinkClick r:id="rId3" invalidUrl="" action="" tgtFrame="" tooltip="" history="1" highlightClick="0" endSnd="0"/>
              </a:rPr>
              <a:t>https://github.com/samanth-777/Airplane-satisfaction-data-science-project.git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98" name="THANK YOU"/>
          <p:cNvSpPr txBox="1"/>
          <p:nvPr>
            <p:ph type="title"/>
          </p:nvPr>
        </p:nvSpPr>
        <p:spPr>
          <a:xfrm>
            <a:off x="1269999" y="6079281"/>
            <a:ext cx="21844001" cy="1557438"/>
          </a:xfrm>
          <a:prstGeom prst="rect">
            <a:avLst/>
          </a:prstGeom>
        </p:spPr>
        <p:txBody>
          <a:bodyPr/>
          <a:lstStyle>
            <a:lvl1pPr>
              <a:defRPr cap="all"/>
            </a:lvl1pPr>
          </a:lstStyle>
          <a:p>
            <a:pPr/>
            <a:r>
              <a:t>THANK YOU</a:t>
            </a:r>
          </a:p>
        </p:txBody>
      </p:sp>
      <p:sp>
        <p:nvSpPr>
          <p:cNvPr id="299" name="PROJECT BY SAMANTH MADHESH"/>
          <p:cNvSpPr txBox="1"/>
          <p:nvPr>
            <p:ph type="body" sz="quarter" idx="1"/>
          </p:nvPr>
        </p:nvSpPr>
        <p:spPr>
          <a:xfrm>
            <a:off x="1719671" y="11919362"/>
            <a:ext cx="20944658" cy="706578"/>
          </a:xfrm>
          <a:prstGeom prst="rect">
            <a:avLst/>
          </a:prstGeom>
        </p:spPr>
        <p:txBody>
          <a:bodyPr/>
          <a:lstStyle>
            <a:lvl1pPr marL="0" indent="0" algn="ctr" defTabSz="825500">
              <a:spcBef>
                <a:spcPts val="0"/>
              </a:spcBef>
              <a:buClrTx/>
              <a:buSzTx/>
              <a:buNone/>
              <a:defRPr sz="3000"/>
            </a:lvl1pPr>
          </a:lstStyle>
          <a:p>
            <a:pPr/>
            <a:r>
              <a:t>PROJECT BY SAMANTH MADHESH</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EXECUTIVE SUMMARY"/>
          <p:cNvSpPr txBox="1"/>
          <p:nvPr>
            <p:ph type="title"/>
          </p:nvPr>
        </p:nvSpPr>
        <p:spPr>
          <a:prstGeom prst="rect">
            <a:avLst/>
          </a:prstGeom>
        </p:spPr>
        <p:txBody>
          <a:bodyPr/>
          <a:lstStyle/>
          <a:p>
            <a:pPr/>
            <a:r>
              <a:t>EXECUTIVE SUMMARY</a:t>
            </a:r>
          </a:p>
        </p:txBody>
      </p:sp>
      <p:sp>
        <p:nvSpPr>
          <p:cNvPr id="179" name="Slide Subtitle"/>
          <p:cNvSpPr txBox="1"/>
          <p:nvPr>
            <p:ph type="body" idx="21"/>
          </p:nvPr>
        </p:nvSpPr>
        <p:spPr>
          <a:prstGeom prst="rect">
            <a:avLst/>
          </a:prstGeom>
        </p:spPr>
        <p:txBody>
          <a:bodyPr/>
          <a:lstStyle/>
          <a:p>
            <a:pPr/>
          </a:p>
        </p:txBody>
      </p:sp>
      <p:sp>
        <p:nvSpPr>
          <p:cNvPr id="180" name="In this project, I explored the key factors that influence airline passenger satisfaction using a publicly available dataset. The objective was to identify patterns in passenger feedback, apply predictive models to classify satisfaction levels, and ultim"/>
          <p:cNvSpPr txBox="1"/>
          <p:nvPr>
            <p:ph type="body" idx="1"/>
          </p:nvPr>
        </p:nvSpPr>
        <p:spPr>
          <a:prstGeom prst="rect">
            <a:avLst/>
          </a:prstGeom>
        </p:spPr>
        <p:txBody>
          <a:bodyPr/>
          <a:lstStyle/>
          <a:p>
            <a:pPr marL="0" indent="0" algn="just" defTabSz="1633727">
              <a:spcBef>
                <a:spcPts val="1600"/>
              </a:spcBef>
              <a:buClrTx/>
              <a:buSzTx/>
              <a:buNone/>
              <a:defRPr sz="2680"/>
            </a:pPr>
            <a:r>
              <a:t>In this project, I explored the key factors that influence airline passenger satisfaction using a publicly available dataset. The objective was to identify patterns in passenger feedback, apply predictive models to classify satisfaction levels, and ultimately provide actionable recommendations for airlines.</a:t>
            </a:r>
          </a:p>
          <a:p>
            <a:pPr marL="0" indent="0" algn="just" defTabSz="1633727">
              <a:spcBef>
                <a:spcPts val="1600"/>
              </a:spcBef>
              <a:buClrTx/>
              <a:buSzTx/>
              <a:buNone/>
              <a:defRPr sz="2680"/>
            </a:pPr>
            <a:r>
              <a:t>I started by cleaning and preparing the data, followed by a thorough exploratory data analysis (EDA) to uncover trends and relationships among variables such as service quality, delays, travel class, and customer demographics. Key service features like online boarding, inflight entertainment, and seat comfort showed strong positive correlations with satisfaction, while delays and economy class travel tended to align with dissatisfaction.</a:t>
            </a:r>
          </a:p>
          <a:p>
            <a:pPr marL="0" indent="0" algn="just" defTabSz="1633727">
              <a:spcBef>
                <a:spcPts val="1600"/>
              </a:spcBef>
              <a:buClrTx/>
              <a:buSzTx/>
              <a:buNone/>
              <a:defRPr sz="2680"/>
            </a:pPr>
            <a:r>
              <a:t>To quantify the predictive power of these features, I built two classification models: Logistic Regression and Random Forest. Logistic Regression offered a solid baseline with an accuracy of 86.7%, while Random Forest outperformed it with an impressive 96.2% accuracy, demonstrating its strength in handling nonlinear patterns.</a:t>
            </a:r>
          </a:p>
          <a:p>
            <a:pPr marL="0" indent="0" algn="just" defTabSz="1633727">
              <a:spcBef>
                <a:spcPts val="1600"/>
              </a:spcBef>
              <a:buClrTx/>
              <a:buSzTx/>
              <a:buNone/>
              <a:defRPr sz="2680"/>
            </a:pPr>
            <a:r>
              <a:t>Finally, the insights from these analyses were translated into strategic recommendations. I suggested ways airlines could improve satisfaction—such as enhancing economy-class service, reducing delays, investing in digital experiences, and reinforcing loyalty programs.</a:t>
            </a:r>
          </a:p>
          <a:p>
            <a:pPr marL="0" indent="0" algn="just" defTabSz="1633727">
              <a:spcBef>
                <a:spcPts val="1600"/>
              </a:spcBef>
              <a:buClrTx/>
              <a:buSzTx/>
              <a:buNone/>
              <a:defRPr sz="2680"/>
            </a:pPr>
            <a:r>
              <a:t>This project combines technical analysis with practical relevance, showing how data science can play a valuable role in improving customer experience in the airline industry.</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INTRODUCTION"/>
          <p:cNvSpPr txBox="1"/>
          <p:nvPr>
            <p:ph type="title"/>
          </p:nvPr>
        </p:nvSpPr>
        <p:spPr>
          <a:prstGeom prst="rect">
            <a:avLst/>
          </a:prstGeom>
        </p:spPr>
        <p:txBody>
          <a:bodyPr/>
          <a:lstStyle/>
          <a:p>
            <a:pPr/>
            <a:r>
              <a:t>INTRODUCTION</a:t>
            </a:r>
          </a:p>
        </p:txBody>
      </p:sp>
      <p:sp>
        <p:nvSpPr>
          <p:cNvPr id="183" name="Slide Subtitle"/>
          <p:cNvSpPr txBox="1"/>
          <p:nvPr>
            <p:ph type="body" idx="21"/>
          </p:nvPr>
        </p:nvSpPr>
        <p:spPr>
          <a:prstGeom prst="rect">
            <a:avLst/>
          </a:prstGeom>
        </p:spPr>
        <p:txBody>
          <a:bodyPr/>
          <a:lstStyle/>
          <a:p>
            <a:pPr/>
          </a:p>
        </p:txBody>
      </p:sp>
      <p:sp>
        <p:nvSpPr>
          <p:cNvPr id="184" name="In today’s highly competitive airline industry, passenger satisfaction plays a pivotal role in building brand loyalty, increasing retention, and ensuring positive customer experiences. Airlines collect a wealth of data on passenger demographics, travel p"/>
          <p:cNvSpPr txBox="1"/>
          <p:nvPr>
            <p:ph type="body" sz="half" idx="1"/>
          </p:nvPr>
        </p:nvSpPr>
        <p:spPr>
          <a:xfrm>
            <a:off x="1269999" y="4267199"/>
            <a:ext cx="12622201" cy="7962308"/>
          </a:xfrm>
          <a:prstGeom prst="rect">
            <a:avLst/>
          </a:prstGeom>
        </p:spPr>
        <p:txBody>
          <a:bodyPr/>
          <a:lstStyle/>
          <a:p>
            <a:pPr marL="0" indent="0" algn="just" defTabSz="1950720">
              <a:spcBef>
                <a:spcPts val="1900"/>
              </a:spcBef>
              <a:buClrTx/>
              <a:buSzTx/>
              <a:buNone/>
              <a:defRPr sz="3120"/>
            </a:pPr>
            <a:r>
              <a:t>In today’s highly competitive airline industry, passenger satisfaction plays a pivotal role in building brand loyalty, increasing retention, and ensuring positive customer experiences. Airlines collect a wealth of data on passenger demographics, travel patterns, and service feedback, yet the challenge lies in translating this data into actionable insights. With the rise of digital platforms and inflight technology, passengers are more vocal and selective than ever.</a:t>
            </a:r>
          </a:p>
          <a:p>
            <a:pPr marL="0" indent="0" algn="just" defTabSz="1950720">
              <a:spcBef>
                <a:spcPts val="1900"/>
              </a:spcBef>
              <a:buClrTx/>
              <a:buSzTx/>
              <a:buNone/>
              <a:defRPr sz="3120"/>
            </a:pPr>
            <a:r>
              <a:t>This project leverages data science techniques to explore and predict airline passenger satisfaction. By analyzing structured service review data, we aim to identify which factors contribute most to a positive travel experience and how airlines can use this knowledge to make data-informed service improvements.</a:t>
            </a:r>
          </a:p>
        </p:txBody>
      </p:sp>
      <p:pic>
        <p:nvPicPr>
          <p:cNvPr id="185" name="ppt-3.jpeg" descr="ppt-3.jpeg"/>
          <p:cNvPicPr>
            <a:picLocks noChangeAspect="1"/>
          </p:cNvPicPr>
          <p:nvPr/>
        </p:nvPicPr>
        <p:blipFill>
          <a:blip r:embed="rId2">
            <a:extLst/>
          </a:blip>
          <a:stretch>
            <a:fillRect/>
          </a:stretch>
        </p:blipFill>
        <p:spPr>
          <a:xfrm>
            <a:off x="14722142" y="3236979"/>
            <a:ext cx="8018198" cy="1002274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BACKGROUND AND RESEARCH QUESTIONS"/>
          <p:cNvSpPr txBox="1"/>
          <p:nvPr>
            <p:ph type="title"/>
          </p:nvPr>
        </p:nvSpPr>
        <p:spPr>
          <a:prstGeom prst="rect">
            <a:avLst/>
          </a:prstGeom>
        </p:spPr>
        <p:txBody>
          <a:bodyPr/>
          <a:lstStyle>
            <a:lvl1pPr defTabSz="817244">
              <a:defRPr spc="-249" sz="8316"/>
            </a:lvl1pPr>
          </a:lstStyle>
          <a:p>
            <a:pPr/>
            <a:r>
              <a:t>BACKGROUND AND RESEARCH QUESTIONS</a:t>
            </a:r>
          </a:p>
        </p:txBody>
      </p:sp>
      <p:sp>
        <p:nvSpPr>
          <p:cNvPr id="188" name="Slide Subtitle"/>
          <p:cNvSpPr txBox="1"/>
          <p:nvPr>
            <p:ph type="body" idx="21"/>
          </p:nvPr>
        </p:nvSpPr>
        <p:spPr>
          <a:prstGeom prst="rect">
            <a:avLst/>
          </a:prstGeom>
        </p:spPr>
        <p:txBody>
          <a:bodyPr/>
          <a:lstStyle/>
          <a:p>
            <a:pPr/>
          </a:p>
        </p:txBody>
      </p:sp>
      <p:sp>
        <p:nvSpPr>
          <p:cNvPr id="189" name="The dataset used in this project was collected from a public source and contains survey responses from passengers rating their experience with various service aspects such as check-in process, inflight services, delays, and digital features like Wi-Fi an"/>
          <p:cNvSpPr txBox="1"/>
          <p:nvPr>
            <p:ph type="body" idx="1"/>
          </p:nvPr>
        </p:nvSpPr>
        <p:spPr>
          <a:prstGeom prst="rect">
            <a:avLst/>
          </a:prstGeom>
        </p:spPr>
        <p:txBody>
          <a:bodyPr/>
          <a:lstStyle/>
          <a:p>
            <a:pPr marL="0" indent="0" defTabSz="2048255">
              <a:spcBef>
                <a:spcPts val="2000"/>
              </a:spcBef>
              <a:buClrTx/>
              <a:buSzTx/>
              <a:buNone/>
              <a:defRPr sz="3359"/>
            </a:pPr>
            <a:r>
              <a:t>The dataset used in this project was collected from a public source and contains survey responses from passengers rating their experience with various service aspects such as check-in process, inflight services, delays, and digital features like Wi-Fi and online booking.</a:t>
            </a:r>
          </a:p>
          <a:p>
            <a:pPr marL="0" indent="0" defTabSz="2048255">
              <a:spcBef>
                <a:spcPts val="2000"/>
              </a:spcBef>
              <a:buClrTx/>
              <a:buSzTx/>
              <a:buNone/>
              <a:defRPr sz="3359"/>
            </a:pPr>
          </a:p>
          <a:p>
            <a:pPr marL="0" indent="0" defTabSz="2048255">
              <a:spcBef>
                <a:spcPts val="2000"/>
              </a:spcBef>
              <a:buClrTx/>
              <a:buSzTx/>
              <a:buNone/>
              <a:defRPr sz="3359"/>
            </a:pPr>
            <a:r>
              <a:t>This project is guided by the following research questions:</a:t>
            </a:r>
          </a:p>
          <a:p>
            <a:pPr marL="1184147" indent="-1066800" defTabSz="2048255">
              <a:spcBef>
                <a:spcPts val="2000"/>
              </a:spcBef>
              <a:buClrTx/>
              <a:buFont typeface="Times Roman"/>
              <a:buAutoNum type="arabicPeriod" startAt="1"/>
              <a:defRPr sz="3359"/>
            </a:pPr>
            <a:r>
              <a:t>What are the most important features influencing airline passenger satisfaction?</a:t>
            </a:r>
          </a:p>
          <a:p>
            <a:pPr marL="1184147" indent="-1066800" defTabSz="2048255">
              <a:spcBef>
                <a:spcPts val="2000"/>
              </a:spcBef>
              <a:buClrTx/>
              <a:buFont typeface="Times Roman"/>
              <a:buAutoNum type="arabicPeriod" startAt="1"/>
              <a:defRPr sz="3359"/>
            </a:pPr>
            <a:r>
              <a:t>How do demographic factors (e.g., age, gender, loyalty) relate to satisfaction levels?</a:t>
            </a:r>
          </a:p>
          <a:p>
            <a:pPr marL="1184147" indent="-1066800" defTabSz="2048255">
              <a:spcBef>
                <a:spcPts val="2000"/>
              </a:spcBef>
              <a:buClrTx/>
              <a:buFont typeface="Times Roman"/>
              <a:buAutoNum type="arabicPeriod" startAt="1"/>
              <a:defRPr sz="3359"/>
            </a:pPr>
            <a:r>
              <a:t>Can we use a passenger’s service ratings and flight details to predict their satisfaction?</a:t>
            </a:r>
          </a:p>
          <a:p>
            <a:pPr marL="1184147" indent="-1066800" defTabSz="2048255">
              <a:spcBef>
                <a:spcPts val="2000"/>
              </a:spcBef>
              <a:buClrTx/>
              <a:buFont typeface="Times Roman"/>
              <a:buAutoNum type="arabicPeriod" startAt="1"/>
              <a:defRPr sz="3359"/>
            </a:pPr>
            <a:r>
              <a:t>Are there distinguishable clusters or segments of passengers based on satisfaction-related behaviors?</a:t>
            </a:r>
          </a:p>
          <a:p>
            <a:pPr marL="0" indent="0" algn="ctr" defTabSz="2048255">
              <a:spcBef>
                <a:spcPts val="2000"/>
              </a:spcBef>
              <a:buClrTx/>
              <a:buSzTx/>
              <a:buNone/>
              <a:defRPr sz="3359"/>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DATA COLLECTION"/>
          <p:cNvSpPr txBox="1"/>
          <p:nvPr>
            <p:ph type="title"/>
          </p:nvPr>
        </p:nvSpPr>
        <p:spPr>
          <a:prstGeom prst="rect">
            <a:avLst/>
          </a:prstGeom>
        </p:spPr>
        <p:txBody>
          <a:bodyPr/>
          <a:lstStyle/>
          <a:p>
            <a:pPr/>
            <a:r>
              <a:t>DATA COLLECTION </a:t>
            </a:r>
          </a:p>
        </p:txBody>
      </p:sp>
      <p:sp>
        <p:nvSpPr>
          <p:cNvPr id="192" name="Slide Subtitle"/>
          <p:cNvSpPr txBox="1"/>
          <p:nvPr>
            <p:ph type="body" idx="21"/>
          </p:nvPr>
        </p:nvSpPr>
        <p:spPr>
          <a:prstGeom prst="rect">
            <a:avLst/>
          </a:prstGeom>
        </p:spPr>
        <p:txBody>
          <a:bodyPr/>
          <a:lstStyle/>
          <a:p>
            <a:pPr/>
          </a:p>
        </p:txBody>
      </p:sp>
      <p:sp>
        <p:nvSpPr>
          <p:cNvPr id="193" name="The dataset used in this analysis is publicly available on Kaggle. It contains records of airline passengers, including demographic details, flight characteristics, service ratings, and satisfaction labels. The dataset was not collected manually, but ins"/>
          <p:cNvSpPr txBox="1"/>
          <p:nvPr>
            <p:ph type="body" idx="1"/>
          </p:nvPr>
        </p:nvSpPr>
        <p:spPr>
          <a:xfrm>
            <a:off x="1269999" y="3990894"/>
            <a:ext cx="21844001" cy="8432801"/>
          </a:xfrm>
          <a:prstGeom prst="rect">
            <a:avLst/>
          </a:prstGeom>
        </p:spPr>
        <p:txBody>
          <a:bodyPr/>
          <a:lstStyle/>
          <a:p>
            <a:pPr marL="0" indent="0" algn="just">
              <a:buClrTx/>
              <a:buSzTx/>
              <a:buNone/>
              <a:defRPr sz="4000"/>
            </a:pPr>
            <a:r>
              <a:t>The dataset used in this analysis is publicly available on Kaggle. It contains records of airline passengers, including demographic details, flight characteristics, service ratings, and satisfaction labels. The dataset was not collected manually, but instead downloaded as a CSV file consisting of two parts: test.csv and train.csv </a:t>
            </a:r>
          </a:p>
          <a:p>
            <a:pPr marL="0" indent="0" algn="just">
              <a:buClrTx/>
              <a:buSzTx/>
              <a:buNone/>
              <a:defRPr b="1" sz="4000"/>
            </a:pPr>
            <a:r>
              <a:t>For this project, the train.csv file was used for the full analysis.</a:t>
            </a:r>
          </a:p>
          <a:p>
            <a:pPr marL="0" indent="0" algn="just">
              <a:buClrTx/>
              <a:buSzTx/>
              <a:buNone/>
              <a:defRPr sz="4000"/>
            </a:pPr>
            <a:r>
              <a:rPr b="1"/>
              <a:t>Source:</a:t>
            </a:r>
            <a:r>
              <a:t> Kaggle Airline Passenger Satisfaction Dataset</a:t>
            </a:r>
          </a:p>
          <a:p>
            <a:pPr marL="0" indent="0" algn="just">
              <a:buClrTx/>
              <a:buSzTx/>
              <a:buNone/>
              <a:defRPr sz="4000"/>
            </a:pPr>
            <a:r>
              <a:rPr b="1"/>
              <a:t>URL:</a:t>
            </a:r>
            <a:r>
              <a:t> </a:t>
            </a:r>
            <a:r>
              <a:rPr u="sng">
                <a:hlinkClick r:id="rId2" invalidUrl="" action="" tgtFrame="" tooltip="" history="1" highlightClick="0" endSnd="0"/>
              </a:rPr>
              <a:t>https://www.kaggle.com/datasets/teejmahal20/airline-passenger-satisfaction</a:t>
            </a:r>
          </a:p>
          <a:p>
            <a:pPr marL="0" indent="0" algn="just">
              <a:buClrTx/>
              <a:buSzTx/>
              <a:buNone/>
              <a:defRPr sz="4000"/>
            </a:pPr>
            <a:r>
              <a:rPr b="1"/>
              <a:t>Size:</a:t>
            </a:r>
            <a:r>
              <a:t> ~100,000 records (combined)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DATA STRUCTURES"/>
          <p:cNvSpPr txBox="1"/>
          <p:nvPr>
            <p:ph type="title"/>
          </p:nvPr>
        </p:nvSpPr>
        <p:spPr>
          <a:prstGeom prst="rect">
            <a:avLst/>
          </a:prstGeom>
        </p:spPr>
        <p:txBody>
          <a:bodyPr/>
          <a:lstStyle/>
          <a:p>
            <a:pPr/>
            <a:r>
              <a:t>DATA STRUCTURES</a:t>
            </a:r>
          </a:p>
        </p:txBody>
      </p:sp>
      <p:sp>
        <p:nvSpPr>
          <p:cNvPr id="196" name="Slide Subtitle"/>
          <p:cNvSpPr txBox="1"/>
          <p:nvPr>
            <p:ph type="body" idx="21"/>
          </p:nvPr>
        </p:nvSpPr>
        <p:spPr>
          <a:prstGeom prst="rect">
            <a:avLst/>
          </a:prstGeom>
        </p:spPr>
        <p:txBody>
          <a:bodyPr/>
          <a:lstStyle/>
          <a:p>
            <a:pPr/>
          </a:p>
        </p:txBody>
      </p:sp>
      <p:sp>
        <p:nvSpPr>
          <p:cNvPr id="197" name="The data was originally structured as a flat file (CSV) and contained 25 columns:…"/>
          <p:cNvSpPr txBox="1"/>
          <p:nvPr>
            <p:ph type="body" idx="1"/>
          </p:nvPr>
        </p:nvSpPr>
        <p:spPr>
          <a:prstGeom prst="rect">
            <a:avLst/>
          </a:prstGeom>
        </p:spPr>
        <p:txBody>
          <a:bodyPr/>
          <a:lstStyle/>
          <a:p>
            <a:pPr marL="0" indent="0" defTabSz="1926336">
              <a:spcBef>
                <a:spcPts val="1800"/>
              </a:spcBef>
              <a:buClrTx/>
              <a:buSzTx/>
              <a:buNone/>
              <a:defRPr sz="3160"/>
            </a:pPr>
            <a:r>
              <a:t>The data was originally structured as a flat file (CSV) and contained 25 columns:</a:t>
            </a:r>
          </a:p>
          <a:p>
            <a:pPr marL="0" indent="0" defTabSz="1926336">
              <a:spcBef>
                <a:spcPts val="1800"/>
              </a:spcBef>
              <a:buClrTx/>
              <a:buSzTx/>
              <a:buNone/>
              <a:defRPr sz="3160"/>
            </a:pPr>
            <a:r>
              <a:rPr b="1"/>
              <a:t>Demographic Features</a:t>
            </a:r>
            <a:r>
              <a:t>: Gender, Age, Customer Type</a:t>
            </a:r>
          </a:p>
          <a:p>
            <a:pPr marL="0" indent="0" defTabSz="1926336">
              <a:spcBef>
                <a:spcPts val="1800"/>
              </a:spcBef>
              <a:buClrTx/>
              <a:buSzTx/>
              <a:buNone/>
              <a:defRPr sz="3160"/>
            </a:pPr>
            <a:r>
              <a:rPr b="1"/>
              <a:t>Flight Attributes</a:t>
            </a:r>
            <a:r>
              <a:t>: Flight Distance, Class, Type of Travel</a:t>
            </a:r>
          </a:p>
          <a:p>
            <a:pPr marL="0" indent="0" defTabSz="1926336">
              <a:spcBef>
                <a:spcPts val="1800"/>
              </a:spcBef>
              <a:buClrTx/>
              <a:buSzTx/>
              <a:buNone/>
              <a:defRPr sz="3160"/>
            </a:pPr>
            <a:r>
              <a:rPr b="1"/>
              <a:t>Service Ratings</a:t>
            </a:r>
            <a:r>
              <a:t>: Numeric scores (0–5) for services like Food and drink, Online boarding, Inflight wifi service, etc.</a:t>
            </a:r>
          </a:p>
          <a:p>
            <a:pPr marL="0" indent="0" defTabSz="1926336">
              <a:spcBef>
                <a:spcPts val="1800"/>
              </a:spcBef>
              <a:buClrTx/>
              <a:buSzTx/>
              <a:buNone/>
              <a:defRPr sz="3160"/>
            </a:pPr>
            <a:r>
              <a:rPr b="1"/>
              <a:t>Logistics</a:t>
            </a:r>
            <a:r>
              <a:t>: Departure Delay in Minutes, Arrival Delay in Minutes</a:t>
            </a:r>
          </a:p>
          <a:p>
            <a:pPr marL="0" indent="0" defTabSz="1926336">
              <a:spcBef>
                <a:spcPts val="1800"/>
              </a:spcBef>
              <a:buClrTx/>
              <a:buSzTx/>
              <a:buNone/>
              <a:defRPr sz="3160"/>
            </a:pPr>
            <a:r>
              <a:rPr b="1"/>
              <a:t>Target Variable</a:t>
            </a:r>
            <a:r>
              <a:t>: Satisfaction (binary: satisfied or neutral or dissatisfied)</a:t>
            </a:r>
          </a:p>
          <a:p>
            <a:pPr marL="0" indent="0" defTabSz="1926336">
              <a:spcBef>
                <a:spcPts val="1800"/>
              </a:spcBef>
              <a:buClrTx/>
              <a:buSzTx/>
              <a:buNone/>
              <a:defRPr sz="3160"/>
            </a:pPr>
            <a:r>
              <a:t>Redundant fields like id and Unnamed: 0 were dropped.</a:t>
            </a:r>
          </a:p>
          <a:p>
            <a:pPr marL="0" indent="0" defTabSz="1926336">
              <a:spcBef>
                <a:spcPts val="1800"/>
              </a:spcBef>
              <a:buClrTx/>
              <a:buSzTx/>
              <a:buNone/>
              <a:defRPr sz="3160"/>
            </a:pPr>
            <a:r>
              <a:rPr b="1"/>
              <a:t>Encoding &amp; Transformation:</a:t>
            </a:r>
            <a:br/>
            <a:r>
              <a:t>Categorical variables (Gender, Class, Customer Type, etc.) were label-encoded to convert them into numerical format suitable for modeling. The final dataset contains only numeric columns, allowing compatibility with most machine learning models.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DATA CLEANING"/>
          <p:cNvSpPr txBox="1"/>
          <p:nvPr>
            <p:ph type="title"/>
          </p:nvPr>
        </p:nvSpPr>
        <p:spPr>
          <a:prstGeom prst="rect">
            <a:avLst/>
          </a:prstGeom>
        </p:spPr>
        <p:txBody>
          <a:bodyPr/>
          <a:lstStyle/>
          <a:p>
            <a:pPr/>
            <a:r>
              <a:t>DATA CLEANING </a:t>
            </a:r>
          </a:p>
        </p:txBody>
      </p:sp>
      <p:sp>
        <p:nvSpPr>
          <p:cNvPr id="200" name="Slide Subtitle"/>
          <p:cNvSpPr txBox="1"/>
          <p:nvPr>
            <p:ph type="body" idx="21"/>
          </p:nvPr>
        </p:nvSpPr>
        <p:spPr>
          <a:prstGeom prst="rect">
            <a:avLst/>
          </a:prstGeom>
        </p:spPr>
        <p:txBody>
          <a:bodyPr/>
          <a:lstStyle/>
          <a:p>
            <a:pPr/>
          </a:p>
        </p:txBody>
      </p:sp>
      <p:sp>
        <p:nvSpPr>
          <p:cNvPr id="201" name="Several preprocessing steps were performed:…"/>
          <p:cNvSpPr txBox="1"/>
          <p:nvPr>
            <p:ph type="body" idx="1"/>
          </p:nvPr>
        </p:nvSpPr>
        <p:spPr>
          <a:prstGeom prst="rect">
            <a:avLst/>
          </a:prstGeom>
        </p:spPr>
        <p:txBody>
          <a:bodyPr/>
          <a:lstStyle/>
          <a:p>
            <a:pPr marL="0" indent="0">
              <a:buClrTx/>
              <a:buSzTx/>
              <a:buNone/>
              <a:defRPr sz="4000"/>
            </a:pPr>
            <a:r>
              <a:t>Several preprocessing steps were performed:</a:t>
            </a:r>
          </a:p>
          <a:p>
            <a:pPr marL="0" indent="0">
              <a:buClrTx/>
              <a:buSzTx/>
              <a:buNone/>
              <a:defRPr sz="4000"/>
            </a:pPr>
            <a:r>
              <a:rPr b="1"/>
              <a:t>Dropped unnecessary columns:</a:t>
            </a:r>
            <a:r>
              <a:t> id, Unnamed: 0</a:t>
            </a:r>
          </a:p>
          <a:p>
            <a:pPr marL="0" indent="0">
              <a:buClrTx/>
              <a:buSzTx/>
              <a:buNone/>
              <a:defRPr sz="4000"/>
            </a:pPr>
            <a:r>
              <a:rPr b="1"/>
              <a:t>Checked for missing values</a:t>
            </a:r>
            <a:r>
              <a:t>: Found ~310 missing values in Arrival Delay in Minutes (train), filled with the median</a:t>
            </a:r>
          </a:p>
          <a:p>
            <a:pPr marL="0" indent="0">
              <a:buClrTx/>
              <a:buSzTx/>
              <a:buNone/>
              <a:defRPr sz="4000"/>
            </a:pPr>
            <a:r>
              <a:rPr b="1"/>
              <a:t>Label Encoding</a:t>
            </a:r>
            <a:r>
              <a:t>: Transformed categorical text variables into numeric codes using LabelEncoder</a:t>
            </a:r>
          </a:p>
          <a:p>
            <a:pPr marL="0" indent="0">
              <a:buClrTx/>
              <a:buSzTx/>
              <a:buNone/>
              <a:defRPr sz="4000"/>
            </a:pPr>
            <a:r>
              <a:rPr b="1"/>
              <a:t>Validated data types</a:t>
            </a:r>
            <a:r>
              <a:t>: Ensured all features are in numerical format for downstream analysis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UMMARY STATISTICS"/>
          <p:cNvSpPr txBox="1"/>
          <p:nvPr>
            <p:ph type="title"/>
          </p:nvPr>
        </p:nvSpPr>
        <p:spPr>
          <a:prstGeom prst="rect">
            <a:avLst/>
          </a:prstGeom>
        </p:spPr>
        <p:txBody>
          <a:bodyPr/>
          <a:lstStyle/>
          <a:p>
            <a:pPr/>
            <a:r>
              <a:t>SUMMARY STATISTICS</a:t>
            </a:r>
          </a:p>
        </p:txBody>
      </p:sp>
      <p:graphicFrame>
        <p:nvGraphicFramePr>
          <p:cNvPr id="204" name="Table 1"/>
          <p:cNvGraphicFramePr/>
          <p:nvPr/>
        </p:nvGraphicFramePr>
        <p:xfrm>
          <a:off x="889000" y="5592940"/>
          <a:ext cx="25412701" cy="580235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130300"/>
                <a:gridCol w="1130300"/>
                <a:gridCol w="1130300"/>
                <a:gridCol w="1130300"/>
                <a:gridCol w="1130300"/>
                <a:gridCol w="1130300"/>
                <a:gridCol w="1130300"/>
                <a:gridCol w="1130300"/>
                <a:gridCol w="1130300"/>
                <a:gridCol w="1130300"/>
                <a:gridCol w="1130300"/>
                <a:gridCol w="1130300"/>
                <a:gridCol w="1130300"/>
                <a:gridCol w="1130300"/>
                <a:gridCol w="1130300"/>
                <a:gridCol w="1130300"/>
                <a:gridCol w="1130300"/>
                <a:gridCol w="1130300"/>
                <a:gridCol w="1130300"/>
                <a:gridCol w="1130300"/>
              </a:tblGrid>
              <a:tr h="1199657">
                <a:tc>
                  <a:txBody>
                    <a:bodyPr/>
                    <a:lstStyle/>
                    <a:p>
                      <a:pPr algn="l" defTabSz="457200">
                        <a:defRPr sz="1800"/>
                      </a:pPr>
                      <a:r>
                        <a:rPr sz="1000">
                          <a:latin typeface="Helvetica Neue"/>
                          <a:ea typeface="Helvetica Neue"/>
                          <a:cs typeface="Helvetica Neue"/>
                          <a:sym typeface="Helvetica Neue"/>
                        </a:rPr>
                        <a:t>Gender</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Customer Type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Age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Type of Travel</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Class</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Flight Distance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Inflight wifi service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Departure/Arrival time convenient</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Ease of Online booking</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Gate location</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Inflight entertainment</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On-board service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Leg room service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Baggage handling</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Checkin service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Inflight service</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Cleanliness</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Departure Delay in Minutes</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Arrival Delay in Minutes</a:t>
                      </a:r>
                    </a:p>
                  </a:txBody>
                  <a:tcPr marL="50800" marR="50800" marT="50800" marB="50800" anchor="t" anchorCtr="0" horzOverflow="overflow"/>
                </a:tc>
                <a:tc>
                  <a:txBody>
                    <a:bodyPr/>
                    <a:lstStyle/>
                    <a:p>
                      <a:pPr algn="l" defTabSz="457200">
                        <a:defRPr sz="1800"/>
                      </a:pPr>
                      <a:r>
                        <a:rPr sz="1000">
                          <a:latin typeface="Helvetica Neue"/>
                          <a:ea typeface="Helvetica Neue"/>
                          <a:cs typeface="Helvetica Neue"/>
                          <a:sym typeface="Helvetica Neue"/>
                        </a:rPr>
                        <a:t>satisfaction</a:t>
                      </a:r>
                    </a:p>
                  </a:txBody>
                  <a:tcPr marL="50800" marR="50800" marT="50800" marB="50800" anchor="t" anchorCtr="0" horzOverflow="overflow"/>
                </a:tc>
              </a:tr>
              <a:tr h="573749">
                <a:tc>
                  <a:txBody>
                    <a:bodyPr/>
                    <a:lstStyle/>
                    <a:p>
                      <a:pPr algn="l" defTabSz="457200">
                        <a:defRPr sz="1800"/>
                      </a:pPr>
                      <a:r>
                        <a:rPr sz="1000">
                          <a:latin typeface="Helvetica Neue"/>
                          <a:ea typeface="Helvetica Neue"/>
                          <a:cs typeface="Helvetica Neue"/>
                          <a:sym typeface="Helvetica Neue"/>
                        </a:rPr>
                        <a:t>count</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103904</a:t>
                      </a:r>
                    </a:p>
                  </a:txBody>
                  <a:tcPr marL="50800" marR="50800" marT="50800" marB="50800" anchor="t" anchorCtr="0" horzOverflow="overflow">
                    <a:solidFill>
                      <a:srgbClr val="F4F9F8"/>
                    </a:solidFill>
                  </a:tcPr>
                </a:tc>
              </a:tr>
              <a:tr h="573749">
                <a:tc>
                  <a:txBody>
                    <a:bodyPr/>
                    <a:lstStyle/>
                    <a:p>
                      <a:pPr algn="l" defTabSz="457200">
                        <a:defRPr sz="1800"/>
                      </a:pPr>
                      <a:r>
                        <a:rPr sz="1000">
                          <a:latin typeface="Helvetica Neue"/>
                          <a:ea typeface="Helvetica Neue"/>
                          <a:cs typeface="Helvetica Neue"/>
                          <a:sym typeface="Helvetica Neue"/>
                        </a:rPr>
                        <a:t>mean</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0.492541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0.182678</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39.379706</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0.310373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0.594135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1189.44838</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2.729683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3.060296</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2.756901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2.976883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3.358158</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3.382363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3.351055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3.631833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3.640428</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3.286351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14.815618</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15.133392</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0.433333</a:t>
                      </a:r>
                    </a:p>
                  </a:txBody>
                  <a:tcPr marL="50800" marR="50800" marT="50800" marB="50800" anchor="t" anchorCtr="0" horzOverflow="overflow"/>
                </a:tc>
              </a:tr>
              <a:tr h="573749">
                <a:tc>
                  <a:txBody>
                    <a:bodyPr/>
                    <a:lstStyle/>
                    <a:p>
                      <a:pPr algn="l" defTabSz="457200">
                        <a:defRPr sz="1800"/>
                      </a:pPr>
                      <a:r>
                        <a:rPr sz="1000">
                          <a:latin typeface="Helvetica Neue"/>
                          <a:ea typeface="Helvetica Neue"/>
                          <a:cs typeface="Helvetica Neue"/>
                          <a:sym typeface="Helvetica Neue"/>
                        </a:rPr>
                        <a:t>std</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0.499947</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0.386404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15.114964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0.462649</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0.620799</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997.147281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1.327829</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1.525075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1.398929</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1.277621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1.332991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1.288354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1.315605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1.180903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1.175663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1.312273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38.230901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38.649776</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0.495538</a:t>
                      </a:r>
                    </a:p>
                  </a:txBody>
                  <a:tcPr marL="50800" marR="50800" marT="50800" marB="50800" anchor="t" anchorCtr="0" horzOverflow="overflow">
                    <a:solidFill>
                      <a:srgbClr val="F4F9F8"/>
                    </a:solidFill>
                  </a:tcPr>
                </a:tc>
              </a:tr>
              <a:tr h="573749">
                <a:tc>
                  <a:txBody>
                    <a:bodyPr/>
                    <a:lstStyle/>
                    <a:p>
                      <a:pPr algn="l" defTabSz="457200">
                        <a:defRPr sz="1800"/>
                      </a:pPr>
                      <a:r>
                        <a:rPr sz="1000">
                          <a:latin typeface="Helvetica Neue"/>
                          <a:ea typeface="Helvetica Neue"/>
                          <a:cs typeface="Helvetica Neue"/>
                          <a:sym typeface="Helvetica Neue"/>
                        </a:rPr>
                        <a:t>min</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7</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r>
              <a:tr h="573749">
                <a:tc>
                  <a:txBody>
                    <a:bodyPr/>
                    <a:lstStyle/>
                    <a:p>
                      <a:pPr algn="r" defTabSz="457200">
                        <a:defRPr sz="1800"/>
                      </a:pPr>
                      <a:r>
                        <a:rPr sz="1000">
                          <a:latin typeface="Helvetica Neue"/>
                          <a:ea typeface="Helvetica Neue"/>
                          <a:cs typeface="Helvetica Neue"/>
                          <a:sym typeface="Helvetica Neue"/>
                        </a:rPr>
                        <a:t>25%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27</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414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r>
              <a:tr h="573749">
                <a:tc>
                  <a:txBody>
                    <a:bodyPr/>
                    <a:lstStyle/>
                    <a:p>
                      <a:pPr algn="r" defTabSz="457200">
                        <a:defRPr sz="1800"/>
                      </a:pPr>
                      <a:r>
                        <a:rPr sz="1000">
                          <a:latin typeface="Helvetica Neue"/>
                          <a:ea typeface="Helvetica Neue"/>
                          <a:cs typeface="Helvetica Neue"/>
                          <a:sym typeface="Helvetica Neue"/>
                        </a:rPr>
                        <a:t>50%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843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tc>
              </a:tr>
              <a:tr h="573749">
                <a:tc>
                  <a:txBody>
                    <a:bodyPr/>
                    <a:lstStyle/>
                    <a:p>
                      <a:pPr algn="r" defTabSz="457200">
                        <a:defRPr sz="1800"/>
                      </a:pPr>
                      <a:r>
                        <a:rPr sz="1000">
                          <a:latin typeface="Helvetica Neue"/>
                          <a:ea typeface="Helvetica Neue"/>
                          <a:cs typeface="Helvetica Neue"/>
                          <a:sym typeface="Helvetica Neue"/>
                        </a:rPr>
                        <a:t>75%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0</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51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1743</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4</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12</a:t>
                      </a:r>
                    </a:p>
                  </a:txBody>
                  <a:tcPr marL="50800" marR="50800" marT="50800" marB="50800" anchor="t" anchorCtr="0" horzOverflow="overflow">
                    <a:solidFill>
                      <a:srgbClr val="F4F9F8"/>
                    </a:solidFill>
                  </a:tcPr>
                </a:tc>
                <a:tc>
                  <a:txBody>
                    <a:bodyPr/>
                    <a:lstStyle/>
                    <a:p>
                      <a:pPr algn="r" defTabSz="457200">
                        <a:defRPr sz="1800"/>
                      </a:pPr>
                      <a:r>
                        <a:rPr sz="1000">
                          <a:latin typeface="Helvetica Neue"/>
                          <a:ea typeface="Helvetica Neue"/>
                          <a:cs typeface="Helvetica Neue"/>
                          <a:sym typeface="Helvetica Neue"/>
                        </a:rPr>
                        <a:t>13</a:t>
                      </a:r>
                    </a:p>
                  </a:txBody>
                  <a:tcPr marL="50800" marR="50800" marT="50800" marB="50800" anchor="t" anchorCtr="0" horzOverflow="overflow">
                    <a:solidFill>
                      <a:srgbClr val="F4F9F8"/>
                    </a:solidFill>
                  </a:tcPr>
                </a:tc>
              </a:tr>
              <a:tr h="573749">
                <a:tc>
                  <a:txBody>
                    <a:bodyPr/>
                    <a:lstStyle/>
                    <a:p>
                      <a:pPr algn="l" defTabSz="457200">
                        <a:defRPr sz="1800"/>
                      </a:pPr>
                      <a:r>
                        <a:rPr sz="1000">
                          <a:latin typeface="Helvetica Neue"/>
                          <a:ea typeface="Helvetica Neue"/>
                          <a:cs typeface="Helvetica Neue"/>
                          <a:sym typeface="Helvetica Neue"/>
                        </a:rPr>
                        <a:t>max</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85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2</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4983</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5</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1592</a:t>
                      </a:r>
                    </a:p>
                  </a:txBody>
                  <a:tcPr marL="50800" marR="50800" marT="50800" marB="50800" anchor="t" anchorCtr="0" horzOverflow="overflow"/>
                </a:tc>
                <a:tc>
                  <a:txBody>
                    <a:bodyPr/>
                    <a:lstStyle/>
                    <a:p>
                      <a:pPr algn="r" defTabSz="457200">
                        <a:defRPr sz="1800"/>
                      </a:pPr>
                      <a:r>
                        <a:rPr sz="1000">
                          <a:latin typeface="Helvetica Neue"/>
                          <a:ea typeface="Helvetica Neue"/>
                          <a:cs typeface="Helvetica Neue"/>
                          <a:sym typeface="Helvetica Neue"/>
                        </a:rPr>
                        <a:t>1584</a:t>
                      </a:r>
                    </a:p>
                  </a:txBody>
                  <a:tcPr marL="50800" marR="50800" marT="50800" marB="50800" anchor="t" anchorCtr="0" horzOverflow="overflow"/>
                </a:tc>
              </a:tr>
            </a:tbl>
          </a:graphicData>
        </a:graphic>
      </p:graphicFrame>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